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21.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9.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2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2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19.xml"/>
  <Override ContentType="application/vnd.openxmlformats-officedocument.theme+xml" PartName="/ppt/theme/theme22.xml"/>
  <Override ContentType="application/vnd.openxmlformats-officedocument.theme+xml" PartName="/ppt/theme/theme3.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1.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23.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54" r:id="rId8"/>
    <p:sldMasterId id="2147483655" r:id="rId9"/>
    <p:sldMasterId id="2147483657" r:id="rId10"/>
    <p:sldMasterId id="2147483659" r:id="rId11"/>
    <p:sldMasterId id="2147483661" r:id="rId12"/>
    <p:sldMasterId id="2147483663" r:id="rId13"/>
    <p:sldMasterId id="2147483665" r:id="rId14"/>
    <p:sldMasterId id="2147483667" r:id="rId15"/>
    <p:sldMasterId id="2147483669" r:id="rId16"/>
    <p:sldMasterId id="2147483671" r:id="rId17"/>
    <p:sldMasterId id="2147483673" r:id="rId18"/>
    <p:sldMasterId id="2147483675" r:id="rId19"/>
    <p:sldMasterId id="2147483677" r:id="rId20"/>
    <p:sldMasterId id="2147483679" r:id="rId21"/>
    <p:sldMasterId id="2147483681" r:id="rId22"/>
    <p:sldMasterId id="2147483683" r:id="rId23"/>
    <p:sldMasterId id="2147483685" r:id="rId24"/>
    <p:sldMasterId id="2147483687" r:id="rId25"/>
    <p:sldMasterId id="2147483689" r:id="rId26"/>
  </p:sldMasterIdLst>
  <p:notesMasterIdLst>
    <p:notesMasterId r:id="rId27"/>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Lst>
  <p:sldSz cy="6858000" cx="9144000"/>
  <p:notesSz cx="6858000" cy="9144000"/>
  <p:embeddedFontLst>
    <p:embeddedFont>
      <p:font typeface="Garamond"/>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66" roundtripDataSignature="AMtx7mjOH2Obup4iUFfhl5psjkGj6jrp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9EFD56-1402-42C8-A4E8-F0060133A87A}">
  <a:tblStyle styleId="{EB9EFD56-1402-42C8-A4E8-F0060133A8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3.xml"/><Relationship Id="rId42" Type="http://schemas.openxmlformats.org/officeDocument/2006/relationships/slide" Target="slides/slide15.xml"/><Relationship Id="rId41" Type="http://schemas.openxmlformats.org/officeDocument/2006/relationships/slide" Target="slides/slide14.xml"/><Relationship Id="rId44" Type="http://schemas.openxmlformats.org/officeDocument/2006/relationships/slide" Target="slides/slide17.xml"/><Relationship Id="rId43" Type="http://schemas.openxmlformats.org/officeDocument/2006/relationships/slide" Target="slides/slide16.xml"/><Relationship Id="rId46" Type="http://schemas.openxmlformats.org/officeDocument/2006/relationships/slide" Target="slides/slide19.xml"/><Relationship Id="rId45"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21.xml"/><Relationship Id="rId47" Type="http://schemas.openxmlformats.org/officeDocument/2006/relationships/slide" Target="slides/slide20.xml"/><Relationship Id="rId49" Type="http://schemas.openxmlformats.org/officeDocument/2006/relationships/slide" Target="slides/slide2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4.xml"/><Relationship Id="rId30" Type="http://schemas.openxmlformats.org/officeDocument/2006/relationships/slide" Target="slides/slide3.xml"/><Relationship Id="rId33" Type="http://schemas.openxmlformats.org/officeDocument/2006/relationships/slide" Target="slides/slide6.xml"/><Relationship Id="rId32" Type="http://schemas.openxmlformats.org/officeDocument/2006/relationships/slide" Target="slides/slide5.xml"/><Relationship Id="rId35" Type="http://schemas.openxmlformats.org/officeDocument/2006/relationships/slide" Target="slides/slide8.xml"/><Relationship Id="rId34" Type="http://schemas.openxmlformats.org/officeDocument/2006/relationships/slide" Target="slides/slide7.xml"/><Relationship Id="rId37" Type="http://schemas.openxmlformats.org/officeDocument/2006/relationships/slide" Target="slides/slide10.xml"/><Relationship Id="rId36" Type="http://schemas.openxmlformats.org/officeDocument/2006/relationships/slide" Target="slides/slide9.xml"/><Relationship Id="rId39" Type="http://schemas.openxmlformats.org/officeDocument/2006/relationships/slide" Target="slides/slide12.xml"/><Relationship Id="rId38" Type="http://schemas.openxmlformats.org/officeDocument/2006/relationships/slide" Target="slides/slide11.xml"/><Relationship Id="rId62" Type="http://schemas.openxmlformats.org/officeDocument/2006/relationships/font" Target="fonts/Garamond-regular.fntdata"/><Relationship Id="rId61" Type="http://schemas.openxmlformats.org/officeDocument/2006/relationships/slide" Target="slides/slide34.xml"/><Relationship Id="rId20" Type="http://schemas.openxmlformats.org/officeDocument/2006/relationships/slideMaster" Target="slideMasters/slideMaster16.xml"/><Relationship Id="rId64" Type="http://schemas.openxmlformats.org/officeDocument/2006/relationships/font" Target="fonts/Garamond-italic.fntdata"/><Relationship Id="rId63" Type="http://schemas.openxmlformats.org/officeDocument/2006/relationships/font" Target="fonts/Garamond-bold.fntdata"/><Relationship Id="rId22" Type="http://schemas.openxmlformats.org/officeDocument/2006/relationships/slideMaster" Target="slideMasters/slideMaster18.xml"/><Relationship Id="rId66" Type="http://customschemas.google.com/relationships/presentationmetadata" Target="metadata"/><Relationship Id="rId21" Type="http://schemas.openxmlformats.org/officeDocument/2006/relationships/slideMaster" Target="slideMasters/slideMaster17.xml"/><Relationship Id="rId65" Type="http://schemas.openxmlformats.org/officeDocument/2006/relationships/font" Target="fonts/Garamond-boldItalic.fntdata"/><Relationship Id="rId24" Type="http://schemas.openxmlformats.org/officeDocument/2006/relationships/slideMaster" Target="slideMasters/slideMaster20.xml"/><Relationship Id="rId23" Type="http://schemas.openxmlformats.org/officeDocument/2006/relationships/slideMaster" Target="slideMasters/slideMaster19.xml"/><Relationship Id="rId60" Type="http://schemas.openxmlformats.org/officeDocument/2006/relationships/slide" Target="slides/slide33.xml"/><Relationship Id="rId26" Type="http://schemas.openxmlformats.org/officeDocument/2006/relationships/slideMaster" Target="slideMasters/slideMaster22.xml"/><Relationship Id="rId25" Type="http://schemas.openxmlformats.org/officeDocument/2006/relationships/slideMaster" Target="slideMasters/slideMaster21.xml"/><Relationship Id="rId28" Type="http://schemas.openxmlformats.org/officeDocument/2006/relationships/slide" Target="slides/slide1.xml"/><Relationship Id="rId27" Type="http://schemas.openxmlformats.org/officeDocument/2006/relationships/notesMaster" Target="notesMasters/notesMaster1.xml"/><Relationship Id="rId29" Type="http://schemas.openxmlformats.org/officeDocument/2006/relationships/slide" Target="slides/slide2.xml"/><Relationship Id="rId51" Type="http://schemas.openxmlformats.org/officeDocument/2006/relationships/slide" Target="slides/slide24.xml"/><Relationship Id="rId50" Type="http://schemas.openxmlformats.org/officeDocument/2006/relationships/slide" Target="slides/slide23.xml"/><Relationship Id="rId53" Type="http://schemas.openxmlformats.org/officeDocument/2006/relationships/slide" Target="slides/slide26.xml"/><Relationship Id="rId52" Type="http://schemas.openxmlformats.org/officeDocument/2006/relationships/slide" Target="slides/slide25.xml"/><Relationship Id="rId11" Type="http://schemas.openxmlformats.org/officeDocument/2006/relationships/slideMaster" Target="slideMasters/slideMaster7.xml"/><Relationship Id="rId55" Type="http://schemas.openxmlformats.org/officeDocument/2006/relationships/slide" Target="slides/slide28.xml"/><Relationship Id="rId10" Type="http://schemas.openxmlformats.org/officeDocument/2006/relationships/slideMaster" Target="slideMasters/slideMaster6.xml"/><Relationship Id="rId54" Type="http://schemas.openxmlformats.org/officeDocument/2006/relationships/slide" Target="slides/slide27.xml"/><Relationship Id="rId13" Type="http://schemas.openxmlformats.org/officeDocument/2006/relationships/slideMaster" Target="slideMasters/slideMaster9.xml"/><Relationship Id="rId57" Type="http://schemas.openxmlformats.org/officeDocument/2006/relationships/slide" Target="slides/slide30.xml"/><Relationship Id="rId12" Type="http://schemas.openxmlformats.org/officeDocument/2006/relationships/slideMaster" Target="slideMasters/slideMaster8.xml"/><Relationship Id="rId56" Type="http://schemas.openxmlformats.org/officeDocument/2006/relationships/slide" Target="slides/slide29.xml"/><Relationship Id="rId15" Type="http://schemas.openxmlformats.org/officeDocument/2006/relationships/slideMaster" Target="slideMasters/slideMaster11.xml"/><Relationship Id="rId59" Type="http://schemas.openxmlformats.org/officeDocument/2006/relationships/slide" Target="slides/slide32.xml"/><Relationship Id="rId14" Type="http://schemas.openxmlformats.org/officeDocument/2006/relationships/slideMaster" Target="slideMasters/slideMaster10.xml"/><Relationship Id="rId58" Type="http://schemas.openxmlformats.org/officeDocument/2006/relationships/slide" Target="slides/slide31.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rgbClr val="000000"/>
                </a:solidFill>
                <a:latin typeface="Garamond"/>
                <a:ea typeface="Garamond"/>
                <a:cs typeface="Garamond"/>
                <a:sym typeface="Garamond"/>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Garamond"/>
              <a:buNone/>
            </a:pPr>
            <a:fld id="{00000000-1234-1234-1234-123412341234}" type="slidenum">
              <a:rPr b="0" i="0" lang="en-US" sz="1800" u="none">
                <a:solidFill>
                  <a:srgbClr val="000000"/>
                </a:solidFill>
                <a:latin typeface="Garamond"/>
                <a:ea typeface="Garamond"/>
                <a:cs typeface="Garamond"/>
                <a:sym typeface="Garamond"/>
              </a:rPr>
              <a:t>‹#›</a:t>
            </a:fld>
            <a:endParaRPr/>
          </a:p>
        </p:txBody>
      </p:sp>
      <p:sp>
        <p:nvSpPr>
          <p:cNvPr id="446" name="Google Shape;44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7" name="Google Shape;44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ttp://images.google.com.au/imgres?imgurl=http://course1.winona.edu/sberg/ILLUST/membpot4.gif&amp;imgrefurl=http://course1.winona.edu/sberg/308s10/Lec-note/NervesA.htm&amp;usg=__ExXSIZD9nZ0CduRhtua1wKGLYts=&amp;h=303&amp;w=437&amp;sz=3&amp;hl=en&amp;start=1&amp;um=1&amp;itbs=1&amp;tbnid=tQFgJrNuko31xM:&amp;tbnh=87&amp;tbnw=126&amp;prev=/images%3Fq%3Dmembrane%2Bcharges%26um%3D1%26hl%3Den%26safe%3Dstrict%26rlz%3D1T4SKPB_enAU368AU369%26tbs%3Disch: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Garamond"/>
              <a:buNone/>
            </a:pPr>
            <a:fld id="{00000000-1234-1234-1234-123412341234}" type="slidenum">
              <a:rPr b="0" i="0" lang="en-US" sz="1800" u="none">
                <a:solidFill>
                  <a:srgbClr val="000000"/>
                </a:solidFill>
                <a:latin typeface="Garamond"/>
                <a:ea typeface="Garamond"/>
                <a:cs typeface="Garamond"/>
                <a:sym typeface="Garamond"/>
              </a:rPr>
              <a:t>‹#›</a:t>
            </a:fld>
            <a:endParaRPr/>
          </a:p>
        </p:txBody>
      </p:sp>
      <p:sp>
        <p:nvSpPr>
          <p:cNvPr id="466" name="Google Shape;46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7" name="Google Shape;46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http://scienceblogs.com/clock/2006/06/bio101_lecture_6_physiology_re.php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6"/>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6"/>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23" name="Google Shape;23;p36"/>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160" name="Shape 160"/>
        <p:cNvGrpSpPr/>
        <p:nvPr/>
      </p:nvGrpSpPr>
      <p:grpSpPr>
        <a:xfrm>
          <a:off x="0" y="0"/>
          <a:ext cx="0" cy="0"/>
          <a:chOff x="0" y="0"/>
          <a:chExt cx="0" cy="0"/>
        </a:xfrm>
      </p:grpSpPr>
      <p:sp>
        <p:nvSpPr>
          <p:cNvPr id="161" name="Google Shape;161;p5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5"/>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63" name="Google Shape;163;p55"/>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64" name="Google Shape;164;p55"/>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65" name="Google Shape;165;p55"/>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5"/>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5"/>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76" name="Shape 176"/>
        <p:cNvGrpSpPr/>
        <p:nvPr/>
      </p:nvGrpSpPr>
      <p:grpSpPr>
        <a:xfrm>
          <a:off x="0" y="0"/>
          <a:ext cx="0" cy="0"/>
          <a:chOff x="0" y="0"/>
          <a:chExt cx="0" cy="0"/>
        </a:xfrm>
      </p:grpSpPr>
      <p:sp>
        <p:nvSpPr>
          <p:cNvPr id="177" name="Google Shape;177;p57"/>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7"/>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79" name="Google Shape;179;p57"/>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80" name="Google Shape;180;p57"/>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81" name="Google Shape;181;p57"/>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82" name="Google Shape;182;p5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57"/>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57"/>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3" name="Shape 193"/>
        <p:cNvGrpSpPr/>
        <p:nvPr/>
      </p:nvGrpSpPr>
      <p:grpSpPr>
        <a:xfrm>
          <a:off x="0" y="0"/>
          <a:ext cx="0" cy="0"/>
          <a:chOff x="0" y="0"/>
          <a:chExt cx="0" cy="0"/>
        </a:xfrm>
      </p:grpSpPr>
      <p:sp>
        <p:nvSpPr>
          <p:cNvPr id="194" name="Google Shape;194;p5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9"/>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59"/>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59"/>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5" name="Shape 205"/>
        <p:cNvGrpSpPr/>
        <p:nvPr/>
      </p:nvGrpSpPr>
      <p:grpSpPr>
        <a:xfrm>
          <a:off x="0" y="0"/>
          <a:ext cx="0" cy="0"/>
          <a:chOff x="0" y="0"/>
          <a:chExt cx="0" cy="0"/>
        </a:xfrm>
      </p:grpSpPr>
      <p:sp>
        <p:nvSpPr>
          <p:cNvPr id="206" name="Google Shape;206;p61"/>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61"/>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61"/>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6" name="Shape 216"/>
        <p:cNvGrpSpPr/>
        <p:nvPr/>
      </p:nvGrpSpPr>
      <p:grpSpPr>
        <a:xfrm>
          <a:off x="0" y="0"/>
          <a:ext cx="0" cy="0"/>
          <a:chOff x="0" y="0"/>
          <a:chExt cx="0" cy="0"/>
        </a:xfrm>
      </p:grpSpPr>
      <p:sp>
        <p:nvSpPr>
          <p:cNvPr id="217" name="Google Shape;217;p63"/>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63"/>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219" name="Google Shape;219;p63"/>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20" name="Google Shape;220;p63"/>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63"/>
          <p:cNvSpPr txBox="1"/>
          <p:nvPr>
            <p:ph idx="11" type="ftr"/>
          </p:nvPr>
        </p:nvSpPr>
        <p:spPr>
          <a:xfrm>
            <a:off x="3859212" y="6423025"/>
            <a:ext cx="33162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0" name="Shape 230"/>
        <p:cNvGrpSpPr/>
        <p:nvPr/>
      </p:nvGrpSpPr>
      <p:grpSpPr>
        <a:xfrm>
          <a:off x="0" y="0"/>
          <a:ext cx="0" cy="0"/>
          <a:chOff x="0" y="0"/>
          <a:chExt cx="0" cy="0"/>
        </a:xfrm>
      </p:grpSpPr>
      <p:sp>
        <p:nvSpPr>
          <p:cNvPr id="231" name="Google Shape;231;p6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5"/>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33" name="Google Shape;233;p65"/>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34" name="Google Shape;234;p65"/>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65"/>
          <p:cNvSpPr txBox="1"/>
          <p:nvPr>
            <p:ph idx="11" type="ftr"/>
          </p:nvPr>
        </p:nvSpPr>
        <p:spPr>
          <a:xfrm>
            <a:off x="4191000" y="6423025"/>
            <a:ext cx="30051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65"/>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type="picTx">
  <p:cSld name="PICTURE_WITH_CAPTION_TEXT">
    <p:spTree>
      <p:nvGrpSpPr>
        <p:cNvPr id="246" name="Shape 246"/>
        <p:cNvGrpSpPr/>
        <p:nvPr/>
      </p:nvGrpSpPr>
      <p:grpSpPr>
        <a:xfrm>
          <a:off x="0" y="0"/>
          <a:ext cx="0" cy="0"/>
          <a:chOff x="0" y="0"/>
          <a:chExt cx="0" cy="0"/>
        </a:xfrm>
      </p:grpSpPr>
      <p:sp>
        <p:nvSpPr>
          <p:cNvPr id="247" name="Google Shape;247;p67"/>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67"/>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49" name="Google Shape;249;p67"/>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50" name="Google Shape;250;p6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7"/>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67"/>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262" name="Shape 262"/>
        <p:cNvGrpSpPr/>
        <p:nvPr/>
      </p:nvGrpSpPr>
      <p:grpSpPr>
        <a:xfrm>
          <a:off x="0" y="0"/>
          <a:ext cx="0" cy="0"/>
          <a:chOff x="0" y="0"/>
          <a:chExt cx="0" cy="0"/>
        </a:xfrm>
      </p:grpSpPr>
      <p:sp>
        <p:nvSpPr>
          <p:cNvPr id="263" name="Google Shape;263;p69"/>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69"/>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65" name="Google Shape;265;p69"/>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66" name="Google Shape;266;p69"/>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67" name="Google Shape;267;p69"/>
          <p:cNvSpPr txBox="1"/>
          <p:nvPr>
            <p:ph idx="10" type="dt"/>
          </p:nvPr>
        </p:nvSpPr>
        <p:spPr>
          <a:xfrm>
            <a:off x="5211762" y="6235700"/>
            <a:ext cx="134937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69"/>
          <p:cNvSpPr txBox="1"/>
          <p:nvPr>
            <p:ph idx="11" type="ftr"/>
          </p:nvPr>
        </p:nvSpPr>
        <p:spPr>
          <a:xfrm>
            <a:off x="381000" y="6235700"/>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69"/>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280" name="Shape 280"/>
        <p:cNvGrpSpPr/>
        <p:nvPr/>
      </p:nvGrpSpPr>
      <p:grpSpPr>
        <a:xfrm>
          <a:off x="0" y="0"/>
          <a:ext cx="0" cy="0"/>
          <a:chOff x="0" y="0"/>
          <a:chExt cx="0" cy="0"/>
        </a:xfrm>
      </p:grpSpPr>
      <p:sp>
        <p:nvSpPr>
          <p:cNvPr id="281" name="Google Shape;281;p71"/>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1"/>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83" name="Google Shape;283;p71"/>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4" name="Google Shape;284;p71"/>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5" name="Google Shape;285;p71"/>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6" name="Google Shape;286;p71"/>
          <p:cNvSpPr txBox="1"/>
          <p:nvPr>
            <p:ph idx="10" type="dt"/>
          </p:nvPr>
        </p:nvSpPr>
        <p:spPr>
          <a:xfrm>
            <a:off x="3048000" y="6235700"/>
            <a:ext cx="13477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71"/>
          <p:cNvSpPr txBox="1"/>
          <p:nvPr>
            <p:ph idx="11" type="ftr"/>
          </p:nvPr>
        </p:nvSpPr>
        <p:spPr>
          <a:xfrm>
            <a:off x="381000" y="6235700"/>
            <a:ext cx="259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71"/>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297" name="Shape 297"/>
        <p:cNvGrpSpPr/>
        <p:nvPr/>
      </p:nvGrpSpPr>
      <p:grpSpPr>
        <a:xfrm>
          <a:off x="0" y="0"/>
          <a:ext cx="0" cy="0"/>
          <a:chOff x="0" y="0"/>
          <a:chExt cx="0" cy="0"/>
        </a:xfrm>
      </p:grpSpPr>
      <p:sp>
        <p:nvSpPr>
          <p:cNvPr id="298" name="Google Shape;298;p73"/>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73"/>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00" name="Google Shape;300;p73"/>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01" name="Google Shape;301;p73"/>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02" name="Google Shape;302;p73"/>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03" name="Google Shape;303;p73"/>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73"/>
          <p:cNvSpPr txBox="1"/>
          <p:nvPr>
            <p:ph idx="11" type="ftr"/>
          </p:nvPr>
        </p:nvSpPr>
        <p:spPr>
          <a:xfrm>
            <a:off x="4191000" y="6423025"/>
            <a:ext cx="30051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73"/>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3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7" name="Google Shape;37;p38"/>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8"/>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314" name="Shape 314"/>
        <p:cNvGrpSpPr/>
        <p:nvPr/>
      </p:nvGrpSpPr>
      <p:grpSpPr>
        <a:xfrm>
          <a:off x="0" y="0"/>
          <a:ext cx="0" cy="0"/>
          <a:chOff x="0" y="0"/>
          <a:chExt cx="0" cy="0"/>
        </a:xfrm>
      </p:grpSpPr>
      <p:sp>
        <p:nvSpPr>
          <p:cNvPr id="315" name="Google Shape;315;p7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75"/>
          <p:cNvSpPr txBox="1"/>
          <p:nvPr>
            <p:ph idx="1" type="body"/>
          </p:nvPr>
        </p:nvSpPr>
        <p:spPr>
          <a:xfrm rot="5400000">
            <a:off x="2204244" y="275431"/>
            <a:ext cx="4144962" cy="75565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17" name="Google Shape;317;p75"/>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75"/>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75"/>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28" name="Shape 328"/>
        <p:cNvGrpSpPr/>
        <p:nvPr/>
      </p:nvGrpSpPr>
      <p:grpSpPr>
        <a:xfrm>
          <a:off x="0" y="0"/>
          <a:ext cx="0" cy="0"/>
          <a:chOff x="0" y="0"/>
          <a:chExt cx="0" cy="0"/>
        </a:xfrm>
      </p:grpSpPr>
      <p:sp>
        <p:nvSpPr>
          <p:cNvPr id="329" name="Google Shape;329;p77"/>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77"/>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31" name="Google Shape;331;p7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77"/>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77"/>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6" name="Shape 46"/>
        <p:cNvGrpSpPr/>
        <p:nvPr/>
      </p:nvGrpSpPr>
      <p:grpSpPr>
        <a:xfrm>
          <a:off x="0" y="0"/>
          <a:ext cx="0" cy="0"/>
          <a:chOff x="0" y="0"/>
          <a:chExt cx="0" cy="0"/>
        </a:xfrm>
      </p:grpSpPr>
      <p:sp>
        <p:nvSpPr>
          <p:cNvPr id="47" name="Google Shape;47;p40"/>
          <p:cNvSpPr txBox="1"/>
          <p:nvPr>
            <p:ph type="title"/>
          </p:nvPr>
        </p:nvSpPr>
        <p:spPr>
          <a:xfrm>
            <a:off x="1066800" y="304800"/>
            <a:ext cx="7543800" cy="1431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0" type="dt"/>
          </p:nvPr>
        </p:nvSpPr>
        <p:spPr>
          <a:xfrm>
            <a:off x="1066800" y="6248400"/>
            <a:ext cx="19050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1" type="ftr"/>
          </p:nvPr>
        </p:nvSpPr>
        <p:spPr>
          <a:xfrm>
            <a:off x="3429000" y="6248400"/>
            <a:ext cx="28956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0"/>
          <p:cNvSpPr txBox="1"/>
          <p:nvPr>
            <p:ph idx="12" type="sldNum"/>
          </p:nvPr>
        </p:nvSpPr>
        <p:spPr>
          <a:xfrm>
            <a:off x="6705600" y="6248400"/>
            <a:ext cx="19050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65" name="Shape 65"/>
        <p:cNvGrpSpPr/>
        <p:nvPr/>
      </p:nvGrpSpPr>
      <p:grpSpPr>
        <a:xfrm>
          <a:off x="0" y="0"/>
          <a:ext cx="0" cy="0"/>
          <a:chOff x="0" y="0"/>
          <a:chExt cx="0" cy="0"/>
        </a:xfrm>
      </p:grpSpPr>
      <p:sp>
        <p:nvSpPr>
          <p:cNvPr id="66" name="Google Shape;66;p43"/>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68" name="Google Shape;68;p43"/>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69" name="Google Shape;69;p43"/>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81" name="Shape 81"/>
        <p:cNvGrpSpPr/>
        <p:nvPr/>
      </p:nvGrpSpPr>
      <p:grpSpPr>
        <a:xfrm>
          <a:off x="0" y="0"/>
          <a:ext cx="0" cy="0"/>
          <a:chOff x="0" y="0"/>
          <a:chExt cx="0" cy="0"/>
        </a:xfrm>
      </p:grpSpPr>
      <p:sp>
        <p:nvSpPr>
          <p:cNvPr id="82" name="Google Shape;82;p45"/>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84" name="Google Shape;84;p45"/>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85" name="Google Shape;85;p45"/>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86" name="Google Shape;86;p45"/>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spcBef>
                <a:spcPts val="600"/>
              </a:spcBef>
              <a:spcAft>
                <a:spcPts val="0"/>
              </a:spcAft>
              <a:buSzPts val="3450"/>
              <a:buNone/>
              <a:defRPr sz="4600">
                <a:solidFill>
                  <a:schemeClr val="lt1"/>
                </a:solidFill>
              </a:defRPr>
            </a:lvl1pPr>
            <a:lvl2pPr indent="-285750" lvl="1" marL="914400" algn="l">
              <a:spcBef>
                <a:spcPts val="600"/>
              </a:spcBef>
              <a:spcAft>
                <a:spcPts val="0"/>
              </a:spcAft>
              <a:buSzPts val="900"/>
              <a:buChar char="■"/>
              <a:defRPr sz="1200"/>
            </a:lvl2pPr>
            <a:lvl3pPr indent="-276225" lvl="2" marL="1371600" algn="l">
              <a:spcBef>
                <a:spcPts val="600"/>
              </a:spcBef>
              <a:spcAft>
                <a:spcPts val="0"/>
              </a:spcAft>
              <a:buSzPts val="750"/>
              <a:buChar char="■"/>
              <a:defRPr sz="1000"/>
            </a:lvl3pPr>
            <a:lvl4pPr indent="-271462" lvl="3" marL="1828800" algn="l">
              <a:spcBef>
                <a:spcPts val="600"/>
              </a:spcBef>
              <a:spcAft>
                <a:spcPts val="0"/>
              </a:spcAft>
              <a:buSzPts val="675"/>
              <a:buChar char="■"/>
              <a:defRPr sz="900"/>
            </a:lvl4pPr>
            <a:lvl5pPr indent="-271462" lvl="4" marL="2286000" algn="l">
              <a:spcBef>
                <a:spcPts val="600"/>
              </a:spcBef>
              <a:spcAft>
                <a:spcPts val="0"/>
              </a:spcAft>
              <a:buSzPts val="675"/>
              <a:buChar char="■"/>
              <a:defRPr sz="900"/>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87" name="Google Shape;87;p45"/>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5"/>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47"/>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7"/>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050"/>
              <a:buNone/>
              <a:defRPr sz="1400" cap="none">
                <a:solidFill>
                  <a:schemeClr val="lt1"/>
                </a:solidFill>
              </a:defRPr>
            </a:lvl1pPr>
            <a:lvl2pPr indent="-228600" lvl="1" marL="914400" algn="l">
              <a:spcBef>
                <a:spcPts val="600"/>
              </a:spcBef>
              <a:spcAft>
                <a:spcPts val="0"/>
              </a:spcAft>
              <a:buSzPts val="1350"/>
              <a:buNone/>
              <a:defRPr sz="1800">
                <a:solidFill>
                  <a:srgbClr val="888888"/>
                </a:solidFill>
              </a:defRPr>
            </a:lvl2pPr>
            <a:lvl3pPr indent="-228600" lvl="2" marL="1371600" algn="l">
              <a:spcBef>
                <a:spcPts val="600"/>
              </a:spcBef>
              <a:spcAft>
                <a:spcPts val="0"/>
              </a:spcAft>
              <a:buSzPts val="1200"/>
              <a:buNone/>
              <a:defRPr sz="1600">
                <a:solidFill>
                  <a:srgbClr val="888888"/>
                </a:solidFill>
              </a:defRPr>
            </a:lvl3pPr>
            <a:lvl4pPr indent="-228600" lvl="3" marL="1828800" algn="l">
              <a:spcBef>
                <a:spcPts val="600"/>
              </a:spcBef>
              <a:spcAft>
                <a:spcPts val="0"/>
              </a:spcAft>
              <a:buSzPts val="1050"/>
              <a:buNone/>
              <a:defRPr sz="1400">
                <a:solidFill>
                  <a:srgbClr val="888888"/>
                </a:solidFill>
              </a:defRPr>
            </a:lvl4pPr>
            <a:lvl5pPr indent="-228600" lvl="4" marL="2286000" algn="l">
              <a:spcBef>
                <a:spcPts val="600"/>
              </a:spcBef>
              <a:spcAft>
                <a:spcPts val="0"/>
              </a:spcAft>
              <a:buSzPts val="1050"/>
              <a:buNone/>
              <a:defRPr sz="1400">
                <a:solidFill>
                  <a:srgbClr val="888888"/>
                </a:solidFill>
              </a:defRPr>
            </a:lvl5pPr>
            <a:lvl6pPr indent="-228600" lvl="5" marL="2743200" algn="l">
              <a:spcBef>
                <a:spcPts val="280"/>
              </a:spcBef>
              <a:spcAft>
                <a:spcPts val="0"/>
              </a:spcAft>
              <a:buSzPts val="1050"/>
              <a:buNone/>
              <a:defRPr sz="1400">
                <a:solidFill>
                  <a:srgbClr val="888888"/>
                </a:solidFill>
              </a:defRPr>
            </a:lvl6pPr>
            <a:lvl7pPr indent="-228600" lvl="6" marL="3200400" algn="l">
              <a:spcBef>
                <a:spcPts val="280"/>
              </a:spcBef>
              <a:spcAft>
                <a:spcPts val="0"/>
              </a:spcAft>
              <a:buSzPts val="1050"/>
              <a:buNone/>
              <a:defRPr sz="1400">
                <a:solidFill>
                  <a:srgbClr val="888888"/>
                </a:solidFill>
              </a:defRPr>
            </a:lvl7pPr>
            <a:lvl8pPr indent="-228600" lvl="7" marL="3657600" algn="l">
              <a:spcBef>
                <a:spcPts val="280"/>
              </a:spcBef>
              <a:spcAft>
                <a:spcPts val="0"/>
              </a:spcAft>
              <a:buSzPts val="1050"/>
              <a:buNone/>
              <a:defRPr sz="1400">
                <a:solidFill>
                  <a:srgbClr val="888888"/>
                </a:solidFill>
              </a:defRPr>
            </a:lvl8pPr>
            <a:lvl9pPr indent="-228600" lvl="8" marL="4114800" algn="l">
              <a:spcBef>
                <a:spcPts val="280"/>
              </a:spcBef>
              <a:spcAft>
                <a:spcPts val="0"/>
              </a:spcAft>
              <a:buSzPts val="1050"/>
              <a:buNone/>
              <a:defRPr sz="1400">
                <a:solidFill>
                  <a:srgbClr val="888888"/>
                </a:solidFill>
              </a:defRPr>
            </a:lvl9pPr>
          </a:lstStyle>
          <a:p/>
        </p:txBody>
      </p:sp>
      <p:sp>
        <p:nvSpPr>
          <p:cNvPr id="101" name="Google Shape;101;p47"/>
          <p:cNvSpPr txBox="1"/>
          <p:nvPr>
            <p:ph idx="10" type="dt"/>
          </p:nvPr>
        </p:nvSpPr>
        <p:spPr>
          <a:xfrm>
            <a:off x="658812" y="6248400"/>
            <a:ext cx="14747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7"/>
          <p:cNvSpPr txBox="1"/>
          <p:nvPr>
            <p:ph idx="11" type="ftr"/>
          </p:nvPr>
        </p:nvSpPr>
        <p:spPr>
          <a:xfrm>
            <a:off x="2286000" y="6248400"/>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7"/>
          <p:cNvSpPr txBox="1"/>
          <p:nvPr>
            <p:ph idx="12" type="sldNum"/>
          </p:nvPr>
        </p:nvSpPr>
        <p:spPr>
          <a:xfrm>
            <a:off x="8305800" y="6248400"/>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3" name="Shape 113"/>
        <p:cNvGrpSpPr/>
        <p:nvPr/>
      </p:nvGrpSpPr>
      <p:grpSpPr>
        <a:xfrm>
          <a:off x="0" y="0"/>
          <a:ext cx="0" cy="0"/>
          <a:chOff x="0" y="0"/>
          <a:chExt cx="0" cy="0"/>
        </a:xfrm>
      </p:grpSpPr>
      <p:sp>
        <p:nvSpPr>
          <p:cNvPr id="114" name="Google Shape;114;p4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9"/>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16" name="Google Shape;116;p49"/>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17" name="Google Shape;117;p49"/>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9"/>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9"/>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8" name="Shape 128"/>
        <p:cNvGrpSpPr/>
        <p:nvPr/>
      </p:nvGrpSpPr>
      <p:grpSpPr>
        <a:xfrm>
          <a:off x="0" y="0"/>
          <a:ext cx="0" cy="0"/>
          <a:chOff x="0" y="0"/>
          <a:chExt cx="0" cy="0"/>
        </a:xfrm>
      </p:grpSpPr>
      <p:sp>
        <p:nvSpPr>
          <p:cNvPr id="129" name="Google Shape;129;p51"/>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1"/>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131" name="Google Shape;131;p51"/>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132" name="Google Shape;132;p51"/>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133" name="Google Shape;133;p51"/>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134" name="Google Shape;134;p51"/>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1"/>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1"/>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145" name="Shape 145"/>
        <p:cNvGrpSpPr/>
        <p:nvPr/>
      </p:nvGrpSpPr>
      <p:grpSpPr>
        <a:xfrm>
          <a:off x="0" y="0"/>
          <a:ext cx="0" cy="0"/>
          <a:chOff x="0" y="0"/>
          <a:chExt cx="0" cy="0"/>
        </a:xfrm>
      </p:grpSpPr>
      <p:sp>
        <p:nvSpPr>
          <p:cNvPr id="146" name="Google Shape;146;p53"/>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3"/>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48" name="Google Shape;148;p53"/>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49" name="Google Shape;149;p53"/>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3"/>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3"/>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3.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9.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4.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7.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3.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7.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8.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15.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9.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5.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6.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0.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12.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nvSpPr>
        <p:spPr>
          <a:xfrm>
            <a:off x="282575" y="228600"/>
            <a:ext cx="4235450" cy="41878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1" name="Google Shape;11;p35"/>
          <p:cNvSpPr txBox="1"/>
          <p:nvPr/>
        </p:nvSpPr>
        <p:spPr>
          <a:xfrm>
            <a:off x="6802437" y="228600"/>
            <a:ext cx="2057400" cy="203835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2" name="Google Shape;12;p35"/>
          <p:cNvSpPr txBox="1"/>
          <p:nvPr/>
        </p:nvSpPr>
        <p:spPr>
          <a:xfrm>
            <a:off x="4624387" y="2378075"/>
            <a:ext cx="2057400" cy="2038350"/>
          </a:xfrm>
          <a:prstGeom prst="rect">
            <a:avLst/>
          </a:prstGeom>
          <a:solidFill>
            <a:srgbClr val="999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3" name="Google Shape;13;p35"/>
          <p:cNvSpPr txBox="1"/>
          <p:nvPr/>
        </p:nvSpPr>
        <p:spPr>
          <a:xfrm>
            <a:off x="425450" y="174625"/>
            <a:ext cx="412750" cy="8318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5400"/>
              <a:buFont typeface="Garamond"/>
              <a:buNone/>
            </a:pPr>
            <a:r>
              <a:rPr b="1" i="0" lang="en-US" sz="5400" u="none">
                <a:solidFill>
                  <a:srgbClr val="B870B8"/>
                </a:solidFill>
                <a:latin typeface="Garamond"/>
                <a:ea typeface="Garamond"/>
                <a:cs typeface="Garamond"/>
                <a:sym typeface="Garamond"/>
              </a:rPr>
              <a:t>+</a:t>
            </a:r>
            <a:endParaRPr/>
          </a:p>
        </p:txBody>
      </p:sp>
      <p:sp>
        <p:nvSpPr>
          <p:cNvPr id="14" name="Google Shape;14;p35"/>
          <p:cNvSpPr txBox="1"/>
          <p:nvPr/>
        </p:nvSpPr>
        <p:spPr>
          <a:xfrm>
            <a:off x="4624387" y="228600"/>
            <a:ext cx="2057400" cy="2038350"/>
          </a:xfrm>
          <a:prstGeom prst="rect">
            <a:avLst/>
          </a:prstGeom>
          <a:solidFill>
            <a:srgbClr val="A3A1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5" name="Google Shape;15;p35"/>
          <p:cNvSpPr txBox="1"/>
          <p:nvPr/>
        </p:nvSpPr>
        <p:spPr>
          <a:xfrm>
            <a:off x="6802437" y="2378075"/>
            <a:ext cx="2057400" cy="20383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6" name="Google Shape;16;p3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7" name="Google Shape;17;p35"/>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 name="Google Shape;18;p35"/>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 name="Google Shape;19;p35"/>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52"/>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39" name="Google Shape;139;p52"/>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40" name="Google Shape;140;p5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41" name="Google Shape;141;p5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42" name="Google Shape;142;p52"/>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3" name="Google Shape;143;p52"/>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4" name="Google Shape;144;p52"/>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54"/>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54" name="Google Shape;154;p54"/>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55" name="Google Shape;155;p5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56" name="Google Shape;156;p5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57" name="Google Shape;157;p54"/>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8" name="Google Shape;158;p54"/>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9" name="Google Shape;159;p54"/>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56"/>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70" name="Google Shape;170;p56"/>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71" name="Google Shape;171;p5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72" name="Google Shape;172;p5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3" name="Google Shape;173;p56"/>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74" name="Google Shape;174;p56"/>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75" name="Google Shape;175;p56"/>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58"/>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87" name="Google Shape;187;p58"/>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88" name="Google Shape;188;p5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89" name="Google Shape;189;p58"/>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90" name="Google Shape;190;p58"/>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1" name="Google Shape;191;p58"/>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92" name="Google Shape;192;p58"/>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60"/>
          <p:cNvSpPr txBox="1"/>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00" name="Google Shape;200;p6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01" name="Google Shape;201;p60"/>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02" name="Google Shape;202;p60"/>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03" name="Google Shape;203;p60"/>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04" name="Google Shape;204;p60"/>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62"/>
          <p:cNvSpPr txBox="1"/>
          <p:nvPr/>
        </p:nvSpPr>
        <p:spPr>
          <a:xfrm>
            <a:off x="282575" y="228600"/>
            <a:ext cx="3451225" cy="63452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11" name="Google Shape;211;p62"/>
          <p:cNvSpPr txBox="1"/>
          <p:nvPr/>
        </p:nvSpPr>
        <p:spPr>
          <a:xfrm>
            <a:off x="425450" y="174625"/>
            <a:ext cx="412750" cy="8318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5400"/>
              <a:buFont typeface="Garamond"/>
              <a:buNone/>
            </a:pPr>
            <a:r>
              <a:rPr b="1" i="0" lang="en-US" sz="5400" u="none">
                <a:solidFill>
                  <a:srgbClr val="B870B8"/>
                </a:solidFill>
                <a:latin typeface="Garamond"/>
                <a:ea typeface="Garamond"/>
                <a:cs typeface="Garamond"/>
                <a:sym typeface="Garamond"/>
              </a:rPr>
              <a:t>+</a:t>
            </a:r>
            <a:endParaRPr/>
          </a:p>
        </p:txBody>
      </p:sp>
      <p:sp>
        <p:nvSpPr>
          <p:cNvPr id="212" name="Google Shape;212;p6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13" name="Google Shape;213;p6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14" name="Google Shape;214;p62"/>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15" name="Google Shape;215;p62"/>
          <p:cNvSpPr txBox="1"/>
          <p:nvPr>
            <p:ph idx="11" type="ftr"/>
          </p:nvPr>
        </p:nvSpPr>
        <p:spPr>
          <a:xfrm>
            <a:off x="3859212" y="6423025"/>
            <a:ext cx="33162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7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64"/>
          <p:cNvSpPr txBox="1"/>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24" name="Google Shape;224;p64"/>
          <p:cNvSpPr txBox="1"/>
          <p:nvPr/>
        </p:nvSpPr>
        <p:spPr>
          <a:xfrm>
            <a:off x="3989387" y="3370262"/>
            <a:ext cx="220662" cy="369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2400"/>
              <a:buFont typeface="Garamond"/>
              <a:buNone/>
            </a:pPr>
            <a:r>
              <a:rPr b="1" i="0" lang="en-US" sz="2400" u="none">
                <a:solidFill>
                  <a:srgbClr val="B870B8"/>
                </a:solidFill>
                <a:latin typeface="Garamond"/>
                <a:ea typeface="Garamond"/>
                <a:cs typeface="Garamond"/>
                <a:sym typeface="Garamond"/>
              </a:rPr>
              <a:t>+ </a:t>
            </a:r>
            <a:endParaRPr/>
          </a:p>
        </p:txBody>
      </p:sp>
      <p:sp>
        <p:nvSpPr>
          <p:cNvPr id="225" name="Google Shape;225;p6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26" name="Google Shape;226;p6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7" name="Google Shape;227;p64"/>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28" name="Google Shape;228;p64"/>
          <p:cNvSpPr txBox="1"/>
          <p:nvPr>
            <p:ph idx="11" type="ftr"/>
          </p:nvPr>
        </p:nvSpPr>
        <p:spPr>
          <a:xfrm>
            <a:off x="4191000" y="6423025"/>
            <a:ext cx="30051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29" name="Google Shape;229;p64"/>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66"/>
          <p:cNvSpPr txBox="1"/>
          <p:nvPr/>
        </p:nvSpPr>
        <p:spPr>
          <a:xfrm>
            <a:off x="6802437" y="228600"/>
            <a:ext cx="2057400" cy="2038350"/>
          </a:xfrm>
          <a:prstGeom prst="rect">
            <a:avLst/>
          </a:prstGeom>
          <a:solidFill>
            <a:srgbClr val="999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39" name="Google Shape;239;p66"/>
          <p:cNvSpPr txBox="1"/>
          <p:nvPr/>
        </p:nvSpPr>
        <p:spPr>
          <a:xfrm>
            <a:off x="6802437" y="2378075"/>
            <a:ext cx="2057400" cy="2038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40" name="Google Shape;240;p66"/>
          <p:cNvSpPr txBox="1"/>
          <p:nvPr/>
        </p:nvSpPr>
        <p:spPr>
          <a:xfrm>
            <a:off x="327025" y="4632325"/>
            <a:ext cx="220662" cy="369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2400"/>
              <a:buFont typeface="Garamond"/>
              <a:buNone/>
            </a:pPr>
            <a:r>
              <a:rPr b="1" i="0" lang="en-US" sz="2400" u="none">
                <a:solidFill>
                  <a:srgbClr val="B870B8"/>
                </a:solidFill>
                <a:latin typeface="Garamond"/>
                <a:ea typeface="Garamond"/>
                <a:cs typeface="Garamond"/>
                <a:sym typeface="Garamond"/>
              </a:rPr>
              <a:t>+ </a:t>
            </a:r>
            <a:endParaRPr/>
          </a:p>
        </p:txBody>
      </p:sp>
      <p:sp>
        <p:nvSpPr>
          <p:cNvPr id="241" name="Google Shape;241;p6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42" name="Google Shape;242;p6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43" name="Google Shape;243;p66"/>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44" name="Google Shape;244;p66"/>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45" name="Google Shape;245;p66"/>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68"/>
          <p:cNvSpPr txBox="1"/>
          <p:nvPr/>
        </p:nvSpPr>
        <p:spPr>
          <a:xfrm>
            <a:off x="282575" y="228600"/>
            <a:ext cx="6386512" cy="63452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55" name="Google Shape;255;p68"/>
          <p:cNvSpPr txBox="1"/>
          <p:nvPr/>
        </p:nvSpPr>
        <p:spPr>
          <a:xfrm>
            <a:off x="425450" y="174625"/>
            <a:ext cx="412750" cy="8318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5400"/>
              <a:buFont typeface="Garamond"/>
              <a:buNone/>
            </a:pPr>
            <a:r>
              <a:rPr b="1" i="0" lang="en-US" sz="5400" u="none">
                <a:solidFill>
                  <a:srgbClr val="B870B8"/>
                </a:solidFill>
                <a:latin typeface="Garamond"/>
                <a:ea typeface="Garamond"/>
                <a:cs typeface="Garamond"/>
                <a:sym typeface="Garamond"/>
              </a:rPr>
              <a:t>+</a:t>
            </a:r>
            <a:endParaRPr/>
          </a:p>
        </p:txBody>
      </p:sp>
      <p:sp>
        <p:nvSpPr>
          <p:cNvPr id="256" name="Google Shape;256;p68"/>
          <p:cNvSpPr txBox="1"/>
          <p:nvPr/>
        </p:nvSpPr>
        <p:spPr>
          <a:xfrm>
            <a:off x="6802437" y="228600"/>
            <a:ext cx="2057400" cy="203835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57" name="Google Shape;257;p6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58" name="Google Shape;258;p68"/>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9" name="Google Shape;259;p68"/>
          <p:cNvSpPr txBox="1"/>
          <p:nvPr>
            <p:ph idx="10" type="dt"/>
          </p:nvPr>
        </p:nvSpPr>
        <p:spPr>
          <a:xfrm>
            <a:off x="5211762" y="6235700"/>
            <a:ext cx="134937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60" name="Google Shape;260;p68"/>
          <p:cNvSpPr txBox="1"/>
          <p:nvPr>
            <p:ph idx="11" type="ftr"/>
          </p:nvPr>
        </p:nvSpPr>
        <p:spPr>
          <a:xfrm>
            <a:off x="381000" y="6235700"/>
            <a:ext cx="4648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61" name="Google Shape;261;p68"/>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70"/>
          <p:cNvSpPr txBox="1"/>
          <p:nvPr/>
        </p:nvSpPr>
        <p:spPr>
          <a:xfrm>
            <a:off x="282575" y="228600"/>
            <a:ext cx="4235450" cy="63452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72" name="Google Shape;272;p70"/>
          <p:cNvSpPr txBox="1"/>
          <p:nvPr/>
        </p:nvSpPr>
        <p:spPr>
          <a:xfrm>
            <a:off x="425450" y="174625"/>
            <a:ext cx="412750" cy="8318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5400"/>
              <a:buFont typeface="Garamond"/>
              <a:buNone/>
            </a:pPr>
            <a:r>
              <a:rPr b="1" i="0" lang="en-US" sz="5400" u="none">
                <a:solidFill>
                  <a:srgbClr val="B870B8"/>
                </a:solidFill>
                <a:latin typeface="Garamond"/>
                <a:ea typeface="Garamond"/>
                <a:cs typeface="Garamond"/>
                <a:sym typeface="Garamond"/>
              </a:rPr>
              <a:t>+</a:t>
            </a:r>
            <a:endParaRPr/>
          </a:p>
        </p:txBody>
      </p:sp>
      <p:sp>
        <p:nvSpPr>
          <p:cNvPr id="273" name="Google Shape;273;p70"/>
          <p:cNvSpPr txBox="1"/>
          <p:nvPr/>
        </p:nvSpPr>
        <p:spPr>
          <a:xfrm>
            <a:off x="6802437" y="228600"/>
            <a:ext cx="2057400" cy="203835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74" name="Google Shape;274;p70"/>
          <p:cNvSpPr txBox="1"/>
          <p:nvPr/>
        </p:nvSpPr>
        <p:spPr>
          <a:xfrm>
            <a:off x="4624387" y="4535487"/>
            <a:ext cx="2057400" cy="2038350"/>
          </a:xfrm>
          <a:prstGeom prst="rect">
            <a:avLst/>
          </a:prstGeom>
          <a:solidFill>
            <a:srgbClr val="999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75" name="Google Shape;275;p7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76" name="Google Shape;276;p70"/>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77" name="Google Shape;277;p70"/>
          <p:cNvSpPr txBox="1"/>
          <p:nvPr>
            <p:ph idx="10" type="dt"/>
          </p:nvPr>
        </p:nvSpPr>
        <p:spPr>
          <a:xfrm>
            <a:off x="3048000" y="6235700"/>
            <a:ext cx="13477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78" name="Google Shape;278;p70"/>
          <p:cNvSpPr txBox="1"/>
          <p:nvPr>
            <p:ph idx="11" type="ftr"/>
          </p:nvPr>
        </p:nvSpPr>
        <p:spPr>
          <a:xfrm>
            <a:off x="381000" y="6235700"/>
            <a:ext cx="2590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79" name="Google Shape;279;p70"/>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37"/>
          <p:cNvSpPr txBox="1"/>
          <p:nvPr/>
        </p:nvSpPr>
        <p:spPr>
          <a:xfrm>
            <a:off x="8210550" y="282575"/>
            <a:ext cx="64135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7" name="Google Shape;27;p37"/>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28" name="Google Shape;28;p37"/>
          <p:cNvSpPr txBox="1"/>
          <p:nvPr/>
        </p:nvSpPr>
        <p:spPr>
          <a:xfrm>
            <a:off x="8067675" y="282575"/>
            <a:ext cx="92075" cy="160020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9" name="Google Shape;29;p37"/>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30" name="Google Shape;30;p37"/>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1" name="Google Shape;31;p3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2" name="Google Shape;32;p37"/>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3" name="Google Shape;33;p37"/>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72"/>
          <p:cNvSpPr txBox="1"/>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91" name="Google Shape;291;p72"/>
          <p:cNvSpPr txBox="1"/>
          <p:nvPr/>
        </p:nvSpPr>
        <p:spPr>
          <a:xfrm>
            <a:off x="4749800" y="3370262"/>
            <a:ext cx="220662" cy="369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2400"/>
              <a:buFont typeface="Garamond"/>
              <a:buNone/>
            </a:pPr>
            <a:r>
              <a:rPr b="1" i="0" lang="en-US" sz="2400" u="none">
                <a:solidFill>
                  <a:srgbClr val="B870B8"/>
                </a:solidFill>
                <a:latin typeface="Garamond"/>
                <a:ea typeface="Garamond"/>
                <a:cs typeface="Garamond"/>
                <a:sym typeface="Garamond"/>
              </a:rPr>
              <a:t>+ </a:t>
            </a:r>
            <a:endParaRPr/>
          </a:p>
        </p:txBody>
      </p:sp>
      <p:sp>
        <p:nvSpPr>
          <p:cNvPr id="292" name="Google Shape;292;p7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293" name="Google Shape;293;p7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94" name="Google Shape;294;p72"/>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95" name="Google Shape;295;p72"/>
          <p:cNvSpPr txBox="1"/>
          <p:nvPr>
            <p:ph idx="11" type="ftr"/>
          </p:nvPr>
        </p:nvSpPr>
        <p:spPr>
          <a:xfrm>
            <a:off x="4191000" y="6423025"/>
            <a:ext cx="30051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96" name="Google Shape;296;p72"/>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74"/>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08" name="Google Shape;308;p74"/>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309" name="Google Shape;309;p7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310" name="Google Shape;310;p7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11" name="Google Shape;311;p74"/>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12" name="Google Shape;312;p74"/>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13" name="Google Shape;313;p74"/>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76"/>
          <p:cNvSpPr txBox="1"/>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22" name="Google Shape;322;p76"/>
          <p:cNvSpPr txBox="1"/>
          <p:nvPr/>
        </p:nvSpPr>
        <p:spPr>
          <a:xfrm rot="-5400000">
            <a:off x="8593931" y="561181"/>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323" name="Google Shape;323;p7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324" name="Google Shape;324;p7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25" name="Google Shape;325;p76"/>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26" name="Google Shape;326;p76"/>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27" name="Google Shape;327;p76"/>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3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42" name="Google Shape;42;p39"/>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3" name="Google Shape;43;p39"/>
          <p:cNvSpPr txBox="1"/>
          <p:nvPr>
            <p:ph idx="10" type="dt"/>
          </p:nvPr>
        </p:nvSpPr>
        <p:spPr>
          <a:xfrm>
            <a:off x="1066800" y="6248400"/>
            <a:ext cx="1905000" cy="457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4" name="Google Shape;44;p39"/>
          <p:cNvSpPr txBox="1"/>
          <p:nvPr>
            <p:ph idx="11" type="ftr"/>
          </p:nvPr>
        </p:nvSpPr>
        <p:spPr>
          <a:xfrm>
            <a:off x="3429000" y="6248400"/>
            <a:ext cx="2895600" cy="457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5" name="Google Shape;45;p39"/>
          <p:cNvSpPr txBox="1"/>
          <p:nvPr>
            <p:ph idx="12" type="sldNum"/>
          </p:nvPr>
        </p:nvSpPr>
        <p:spPr>
          <a:xfrm>
            <a:off x="6705600" y="6248400"/>
            <a:ext cx="1905000" cy="457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41"/>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53" name="Google Shape;53;p41"/>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4" name="Google Shape;54;p41"/>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5" name="Google Shape;55;p41"/>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6" name="Google Shape;56;p41"/>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42"/>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9" name="Google Shape;59;p42"/>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60" name="Google Shape;60;p4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61" name="Google Shape;61;p4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62" name="Google Shape;62;p42"/>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3" name="Google Shape;63;p42"/>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4" name="Google Shape;64;p42"/>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44"/>
          <p:cNvSpPr txBox="1"/>
          <p:nvPr/>
        </p:nvSpPr>
        <p:spPr>
          <a:xfrm>
            <a:off x="282575" y="228600"/>
            <a:ext cx="4235450" cy="41878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74" name="Google Shape;74;p44"/>
          <p:cNvSpPr txBox="1"/>
          <p:nvPr/>
        </p:nvSpPr>
        <p:spPr>
          <a:xfrm>
            <a:off x="6802437" y="228600"/>
            <a:ext cx="2057400" cy="203835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75" name="Google Shape;75;p44"/>
          <p:cNvSpPr txBox="1"/>
          <p:nvPr/>
        </p:nvSpPr>
        <p:spPr>
          <a:xfrm>
            <a:off x="4624387" y="2378075"/>
            <a:ext cx="2057400" cy="2038350"/>
          </a:xfrm>
          <a:prstGeom prst="rect">
            <a:avLst/>
          </a:prstGeom>
          <a:solidFill>
            <a:srgbClr val="999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76" name="Google Shape;76;p44"/>
          <p:cNvSpPr txBox="1"/>
          <p:nvPr/>
        </p:nvSpPr>
        <p:spPr>
          <a:xfrm>
            <a:off x="425450" y="174625"/>
            <a:ext cx="412750" cy="8318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5400"/>
              <a:buFont typeface="Garamond"/>
              <a:buNone/>
            </a:pPr>
            <a:r>
              <a:rPr b="1" i="0" lang="en-US" sz="5400" u="none">
                <a:solidFill>
                  <a:srgbClr val="B870B8"/>
                </a:solidFill>
                <a:latin typeface="Garamond"/>
                <a:ea typeface="Garamond"/>
                <a:cs typeface="Garamond"/>
                <a:sym typeface="Garamond"/>
              </a:rPr>
              <a:t>+</a:t>
            </a:r>
            <a:endParaRPr/>
          </a:p>
        </p:txBody>
      </p:sp>
      <p:sp>
        <p:nvSpPr>
          <p:cNvPr id="77" name="Google Shape;77;p4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78" name="Google Shape;78;p4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9" name="Google Shape;79;p44"/>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0" name="Google Shape;80;p44"/>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46"/>
          <p:cNvSpPr txBox="1"/>
          <p:nvPr/>
        </p:nvSpPr>
        <p:spPr>
          <a:xfrm>
            <a:off x="658812" y="228600"/>
            <a:ext cx="8201025" cy="63452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91" name="Google Shape;91;p46"/>
          <p:cNvSpPr txBox="1"/>
          <p:nvPr/>
        </p:nvSpPr>
        <p:spPr>
          <a:xfrm>
            <a:off x="2003425" y="3111500"/>
            <a:ext cx="260350" cy="6143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4000"/>
              <a:buFont typeface="Garamond"/>
              <a:buNone/>
            </a:pPr>
            <a:r>
              <a:rPr b="1" i="0" lang="en-US" sz="4000" u="none">
                <a:solidFill>
                  <a:srgbClr val="B870B8"/>
                </a:solidFill>
                <a:latin typeface="Garamond"/>
                <a:ea typeface="Garamond"/>
                <a:cs typeface="Garamond"/>
                <a:sym typeface="Garamond"/>
              </a:rPr>
              <a:t>+</a:t>
            </a:r>
            <a:endParaRPr/>
          </a:p>
        </p:txBody>
      </p:sp>
      <p:sp>
        <p:nvSpPr>
          <p:cNvPr id="92" name="Google Shape;92;p46"/>
          <p:cNvSpPr txBox="1"/>
          <p:nvPr/>
        </p:nvSpPr>
        <p:spPr>
          <a:xfrm>
            <a:off x="285750" y="228600"/>
            <a:ext cx="212725" cy="6345237"/>
          </a:xfrm>
          <a:prstGeom prst="rect">
            <a:avLst/>
          </a:prstGeom>
          <a:solidFill>
            <a:srgbClr val="999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93" name="Google Shape;93;p4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94" name="Google Shape;94;p4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5" name="Google Shape;95;p46"/>
          <p:cNvSpPr txBox="1"/>
          <p:nvPr>
            <p:ph idx="10" type="dt"/>
          </p:nvPr>
        </p:nvSpPr>
        <p:spPr>
          <a:xfrm>
            <a:off x="658812" y="6248400"/>
            <a:ext cx="14747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96" name="Google Shape;96;p46"/>
          <p:cNvSpPr txBox="1"/>
          <p:nvPr>
            <p:ph idx="11" type="ftr"/>
          </p:nvPr>
        </p:nvSpPr>
        <p:spPr>
          <a:xfrm>
            <a:off x="2286000" y="6248400"/>
            <a:ext cx="5638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97" name="Google Shape;97;p46"/>
          <p:cNvSpPr txBox="1"/>
          <p:nvPr>
            <p:ph idx="12" type="sldNum"/>
          </p:nvPr>
        </p:nvSpPr>
        <p:spPr>
          <a:xfrm>
            <a:off x="8305800" y="6248400"/>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48"/>
          <p:cNvSpPr txBox="1"/>
          <p:nvPr/>
        </p:nvSpPr>
        <p:spPr>
          <a:xfrm>
            <a:off x="8210550" y="282575"/>
            <a:ext cx="64135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06" name="Google Shape;106;p48"/>
          <p:cNvSpPr txBox="1"/>
          <p:nvPr/>
        </p:nvSpPr>
        <p:spPr>
          <a:xfrm>
            <a:off x="8067675" y="282575"/>
            <a:ext cx="92075" cy="160020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07" name="Google Shape;107;p48"/>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08" name="Google Shape;108;p4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09" name="Google Shape;109;p48"/>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10" name="Google Shape;110;p48"/>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1" name="Google Shape;111;p48"/>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2" name="Google Shape;112;p48"/>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50"/>
          <p:cNvSpPr txBox="1"/>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22" name="Google Shape;122;p50"/>
          <p:cNvSpPr txBox="1"/>
          <p:nvPr/>
        </p:nvSpPr>
        <p:spPr>
          <a:xfrm>
            <a:off x="223837" y="228600"/>
            <a:ext cx="260350" cy="5540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870B8"/>
              </a:buClr>
              <a:buSzPts val="3600"/>
              <a:buFont typeface="Garamond"/>
              <a:buNone/>
            </a:pPr>
            <a:r>
              <a:rPr b="1" i="0" lang="en-US" sz="3600" u="none">
                <a:solidFill>
                  <a:srgbClr val="B870B8"/>
                </a:solidFill>
                <a:latin typeface="Garamond"/>
                <a:ea typeface="Garamond"/>
                <a:cs typeface="Garamond"/>
                <a:sym typeface="Garamond"/>
              </a:rPr>
              <a:t>+</a:t>
            </a:r>
            <a:endParaRPr/>
          </a:p>
        </p:txBody>
      </p:sp>
      <p:sp>
        <p:nvSpPr>
          <p:cNvPr id="123" name="Google Shape;123;p5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1pPr>
            <a:lvl2pPr lvl="1"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1"/>
                </a:solidFill>
                <a:latin typeface="Rockwell"/>
                <a:ea typeface="Rockwell"/>
                <a:cs typeface="Rockwell"/>
                <a:sym typeface="Rockwell"/>
              </a:defRPr>
            </a:lvl9pPr>
          </a:lstStyle>
          <a:p/>
        </p:txBody>
      </p:sp>
      <p:sp>
        <p:nvSpPr>
          <p:cNvPr id="124" name="Google Shape;124;p50"/>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70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5" name="Google Shape;125;p50"/>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26" name="Google Shape;126;p50"/>
          <p:cNvSpPr txBox="1"/>
          <p:nvPr>
            <p:ph idx="11" type="ftr"/>
          </p:nvPr>
        </p:nvSpPr>
        <p:spPr>
          <a:xfrm>
            <a:off x="201612"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aramond"/>
                <a:ea typeface="Garamond"/>
                <a:cs typeface="Garamond"/>
                <a:sym typeface="Garamond"/>
              </a:defRPr>
            </a:lvl1pPr>
            <a:lvl2pPr lvl="1"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27" name="Google Shape;127;p50"/>
          <p:cNvSpPr txBox="1"/>
          <p:nvPr>
            <p:ph idx="12" type="sldNum"/>
          </p:nvPr>
        </p:nvSpPr>
        <p:spPr>
          <a:xfrm>
            <a:off x="8305800" y="242887"/>
            <a:ext cx="5540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1pPr>
            <a:lvl2pPr indent="0" lvl="1"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2pPr>
            <a:lvl3pPr indent="0" lvl="2"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3pPr>
            <a:lvl4pPr indent="0" lvl="3"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4pPr>
            <a:lvl5pPr indent="0" lvl="4"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5pPr>
            <a:lvl6pPr indent="0" lvl="5"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6pPr>
            <a:lvl7pPr indent="0" lvl="6"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7pPr>
            <a:lvl8pPr indent="0" lvl="7"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8pPr>
            <a:lvl9pPr indent="0" lvl="8" marL="0" marR="0" rtl="0" algn="r">
              <a:lnSpc>
                <a:spcPct val="100000"/>
              </a:lnSpc>
              <a:spcBef>
                <a:spcPts val="0"/>
              </a:spcBef>
              <a:spcAft>
                <a:spcPts val="0"/>
              </a:spcAft>
              <a:buClr>
                <a:schemeClr val="lt1"/>
              </a:buClr>
              <a:buSzPts val="1400"/>
              <a:buFont typeface="Garamond"/>
              <a:buNone/>
              <a:defRPr b="0" i="0" sz="1400" u="none">
                <a:solidFill>
                  <a:schemeClr val="lt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highered.mcgraw-hill.com/sites/0072495855/student_view0/chapter2/animation__how_the_sodium_potassium_pump_works.html" TargetMode="External"/><Relationship Id="rId4" Type="http://schemas.openxmlformats.org/officeDocument/2006/relationships/hyperlink" Target="http://highered.mcgraw-hill.com/sites/0072495855/student_view0/chapter2/animation__how_the_sodium_potassium_pump_works.html" TargetMode="External"/><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
          <p:cNvSpPr txBox="1"/>
          <p:nvPr>
            <p:ph type="ctrTitle"/>
          </p:nvPr>
        </p:nvSpPr>
        <p:spPr>
          <a:xfrm>
            <a:off x="4800600" y="4624387"/>
            <a:ext cx="4038600" cy="933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2500"/>
              <a:buFont typeface="Rockwell"/>
              <a:buNone/>
            </a:pPr>
            <a:r>
              <a:rPr b="0" i="0" lang="en-US" sz="2500" u="none">
                <a:solidFill>
                  <a:schemeClr val="accent1"/>
                </a:solidFill>
                <a:latin typeface="Rockwell"/>
                <a:ea typeface="Rockwell"/>
                <a:cs typeface="Rockwell"/>
                <a:sym typeface="Rockwell"/>
              </a:rPr>
              <a:t>Nerve Cell Structure and Nerve Impulses</a:t>
            </a:r>
            <a:endParaRPr/>
          </a:p>
        </p:txBody>
      </p:sp>
      <p:sp>
        <p:nvSpPr>
          <p:cNvPr id="339" name="Google Shape;339;p1"/>
          <p:cNvSpPr txBox="1"/>
          <p:nvPr>
            <p:ph idx="1" type="subTitle"/>
          </p:nvPr>
        </p:nvSpPr>
        <p:spPr>
          <a:xfrm>
            <a:off x="4800600" y="5562600"/>
            <a:ext cx="4038600" cy="749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050"/>
              <a:buNone/>
            </a:pPr>
            <a:r>
              <a:t/>
            </a:r>
            <a:endParaRPr sz="1400">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1. Name and describe </a:t>
            </a:r>
            <a:endParaRPr/>
          </a:p>
        </p:txBody>
      </p:sp>
      <p:pic>
        <p:nvPicPr>
          <p:cNvPr descr="url.jpg" id="398" name="Google Shape;398;p10"/>
          <p:cNvPicPr preferRelativeResize="0"/>
          <p:nvPr>
            <p:ph idx="1" type="body"/>
          </p:nvPr>
        </p:nvPicPr>
        <p:blipFill rotWithShape="1">
          <a:blip r:embed="rId3">
            <a:alphaModFix/>
          </a:blip>
          <a:srcRect b="-33993" l="0" r="0" t="-33992"/>
          <a:stretch/>
        </p:blipFill>
        <p:spPr>
          <a:xfrm>
            <a:off x="498475" y="1981200"/>
            <a:ext cx="7556500" cy="41449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1"/>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2. Name and Describe </a:t>
            </a:r>
            <a:endParaRPr/>
          </a:p>
        </p:txBody>
      </p:sp>
      <p:pic>
        <p:nvPicPr>
          <p:cNvPr descr="images.jpg" id="404" name="Google Shape;404;p11"/>
          <p:cNvPicPr preferRelativeResize="0"/>
          <p:nvPr>
            <p:ph idx="1" type="body"/>
          </p:nvPr>
        </p:nvPicPr>
        <p:blipFill rotWithShape="1">
          <a:blip r:embed="rId3">
            <a:alphaModFix/>
          </a:blip>
          <a:srcRect b="4864" l="0" r="0" t="4863"/>
          <a:stretch/>
        </p:blipFill>
        <p:spPr>
          <a:xfrm>
            <a:off x="498475" y="1341437"/>
            <a:ext cx="7556500" cy="478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3. Name and Describe</a:t>
            </a:r>
            <a:endParaRPr/>
          </a:p>
        </p:txBody>
      </p:sp>
      <p:pic>
        <p:nvPicPr>
          <p:cNvPr descr="imgres.jpg" id="410" name="Google Shape;410;p12"/>
          <p:cNvPicPr preferRelativeResize="0"/>
          <p:nvPr>
            <p:ph idx="1" type="body"/>
          </p:nvPr>
        </p:nvPicPr>
        <p:blipFill rotWithShape="1">
          <a:blip r:embed="rId3">
            <a:alphaModFix/>
          </a:blip>
          <a:srcRect b="-29370" l="0" r="0" t="-29370"/>
          <a:stretch/>
        </p:blipFill>
        <p:spPr>
          <a:xfrm>
            <a:off x="498475" y="1981200"/>
            <a:ext cx="7556500" cy="4144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3"/>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Synapses</a:t>
            </a:r>
            <a:endParaRPr/>
          </a:p>
        </p:txBody>
      </p:sp>
      <p:sp>
        <p:nvSpPr>
          <p:cNvPr id="416" name="Google Shape;416;p13"/>
          <p:cNvSpPr txBox="1"/>
          <p:nvPr>
            <p:ph idx="1" type="body"/>
          </p:nvPr>
        </p:nvSpPr>
        <p:spPr>
          <a:xfrm>
            <a:off x="498475" y="1600200"/>
            <a:ext cx="4578350" cy="420528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1" i="0" lang="en-US" sz="2000" u="none">
                <a:solidFill>
                  <a:srgbClr val="595959"/>
                </a:solidFill>
                <a:latin typeface="Rockwell"/>
                <a:ea typeface="Rockwell"/>
                <a:cs typeface="Rockwell"/>
                <a:sym typeface="Rockwell"/>
              </a:rPr>
              <a:t>Junction</a:t>
            </a:r>
            <a:r>
              <a:rPr b="0" i="0" lang="en-US" sz="2000" u="none">
                <a:solidFill>
                  <a:srgbClr val="595959"/>
                </a:solidFill>
                <a:latin typeface="Rockwell"/>
                <a:ea typeface="Rockwell"/>
                <a:cs typeface="Rockwell"/>
                <a:sym typeface="Rockwell"/>
              </a:rPr>
              <a:t> between the branches of adjacent neurons</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A gap that exists between </a:t>
            </a:r>
            <a:r>
              <a:rPr b="1" i="0" lang="en-US" sz="2000" u="none">
                <a:solidFill>
                  <a:srgbClr val="595959"/>
                </a:solidFill>
                <a:latin typeface="Rockwell"/>
                <a:ea typeface="Rockwell"/>
                <a:cs typeface="Rockwell"/>
                <a:sym typeface="Rockwell"/>
              </a:rPr>
              <a:t>the end branches of an axon</a:t>
            </a:r>
            <a:r>
              <a:rPr b="0" i="0" lang="en-US" sz="2000" u="none">
                <a:solidFill>
                  <a:srgbClr val="595959"/>
                </a:solidFill>
                <a:latin typeface="Rockwell"/>
                <a:ea typeface="Rockwell"/>
                <a:cs typeface="Rockwell"/>
                <a:sym typeface="Rockwell"/>
              </a:rPr>
              <a:t> of a neuron, and </a:t>
            </a:r>
            <a:r>
              <a:rPr b="1" i="0" lang="en-US" sz="2000" u="none">
                <a:solidFill>
                  <a:srgbClr val="595959"/>
                </a:solidFill>
                <a:latin typeface="Rockwell"/>
                <a:ea typeface="Rockwell"/>
                <a:cs typeface="Rockwell"/>
                <a:sym typeface="Rockwell"/>
              </a:rPr>
              <a:t>a dendrite or cell body </a:t>
            </a:r>
            <a:r>
              <a:rPr b="0" i="0" lang="en-US" sz="2000" u="none">
                <a:solidFill>
                  <a:srgbClr val="595959"/>
                </a:solidFill>
                <a:latin typeface="Rockwell"/>
                <a:ea typeface="Rockwell"/>
                <a:cs typeface="Rockwell"/>
                <a:sym typeface="Rockwell"/>
              </a:rPr>
              <a:t>of another neuron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Messages have to be carried across the synapse </a:t>
            </a:r>
            <a:endParaRPr/>
          </a:p>
          <a:p>
            <a:pPr indent="-133350" lvl="0" marL="228600" marR="0" rtl="0" algn="l">
              <a:lnSpc>
                <a:spcPct val="100000"/>
              </a:lnSpc>
              <a:spcBef>
                <a:spcPts val="2000"/>
              </a:spcBef>
              <a:spcAft>
                <a:spcPts val="0"/>
              </a:spcAft>
              <a:buClr>
                <a:schemeClr val="accent1"/>
              </a:buClr>
              <a:buSzPts val="1500"/>
              <a:buFont typeface="Noto Sans Symbols"/>
              <a:buNone/>
            </a:pPr>
            <a:r>
              <a:t/>
            </a:r>
            <a:endParaRPr b="0" i="0" sz="2000" u="none">
              <a:solidFill>
                <a:srgbClr val="595959"/>
              </a:solidFill>
              <a:latin typeface="Rockwell"/>
              <a:ea typeface="Rockwell"/>
              <a:cs typeface="Rockwell"/>
              <a:sym typeface="Rockwell"/>
            </a:endParaRPr>
          </a:p>
          <a:p>
            <a:pPr indent="-228600" lvl="0" marL="228600" marR="0" rtl="0" algn="l">
              <a:lnSpc>
                <a:spcPct val="100000"/>
              </a:lnSpc>
              <a:spcBef>
                <a:spcPts val="2000"/>
              </a:spcBef>
              <a:spcAft>
                <a:spcPts val="0"/>
              </a:spcAft>
              <a:buClr>
                <a:schemeClr val="accent1"/>
              </a:buClr>
              <a:buSzPts val="1500"/>
              <a:buFont typeface="Noto Sans Symbols"/>
              <a:buChar char="■"/>
            </a:pPr>
            <a:r>
              <a:rPr b="1" i="0" lang="en-US" sz="2000" u="none">
                <a:solidFill>
                  <a:srgbClr val="595959"/>
                </a:solidFill>
                <a:latin typeface="Rockwell"/>
                <a:ea typeface="Rockwell"/>
                <a:cs typeface="Rockwell"/>
                <a:sym typeface="Rockwell"/>
              </a:rPr>
              <a:t>Neuromuscular junction </a:t>
            </a:r>
            <a:r>
              <a:rPr b="0" i="0" lang="en-US" sz="2000" u="none">
                <a:solidFill>
                  <a:srgbClr val="595959"/>
                </a:solidFill>
                <a:latin typeface="Rockwell"/>
                <a:ea typeface="Rockwell"/>
                <a:cs typeface="Rockwell"/>
                <a:sym typeface="Rockwell"/>
              </a:rPr>
              <a:t>– when an axon meets a muscle cell </a:t>
            </a:r>
            <a:endParaRPr/>
          </a:p>
        </p:txBody>
      </p:sp>
      <p:pic>
        <p:nvPicPr>
          <p:cNvPr descr="mage result for synapse" id="417" name="Google Shape;417;p13"/>
          <p:cNvPicPr preferRelativeResize="0"/>
          <p:nvPr/>
        </p:nvPicPr>
        <p:blipFill rotWithShape="1">
          <a:blip r:embed="rId3">
            <a:alphaModFix/>
          </a:blip>
          <a:srcRect b="0" l="0" r="0" t="0"/>
          <a:stretch/>
        </p:blipFill>
        <p:spPr>
          <a:xfrm>
            <a:off x="4859337" y="2255837"/>
            <a:ext cx="4284662" cy="387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Electrical charges</a:t>
            </a:r>
            <a:endParaRPr/>
          </a:p>
        </p:txBody>
      </p:sp>
      <p:sp>
        <p:nvSpPr>
          <p:cNvPr id="423" name="Google Shape;423;p14"/>
          <p:cNvSpPr txBox="1"/>
          <p:nvPr>
            <p:ph idx="1" type="body"/>
          </p:nvPr>
        </p:nvSpPr>
        <p:spPr>
          <a:xfrm>
            <a:off x="457200" y="1600200"/>
            <a:ext cx="8229600" cy="49244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Positive charges and negative charges can exist.</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Like charges repel, opposite charges attract.</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force that pulls a negative charge to a positive charge can be measured – The closer they get, the stronger the force gets.</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When a positive and negative charge comes together energy is released. </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If a positive and negative charge are separated by a barrier – they have the </a:t>
            </a:r>
            <a:r>
              <a:rPr b="1" i="0" lang="en-US" sz="2000" u="none">
                <a:solidFill>
                  <a:srgbClr val="595959"/>
                </a:solidFill>
                <a:latin typeface="Rockwell"/>
                <a:ea typeface="Rockwell"/>
                <a:cs typeface="Rockwell"/>
                <a:sym typeface="Rockwell"/>
              </a:rPr>
              <a:t>potential</a:t>
            </a:r>
            <a:r>
              <a:rPr b="0" i="0" lang="en-US" sz="2000" u="none">
                <a:solidFill>
                  <a:srgbClr val="595959"/>
                </a:solidFill>
                <a:latin typeface="Rockwell"/>
                <a:ea typeface="Rockwell"/>
                <a:cs typeface="Rockwell"/>
                <a:sym typeface="Rockwell"/>
              </a:rPr>
              <a:t> to release energy.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Electrical charges</a:t>
            </a:r>
            <a:endParaRPr/>
          </a:p>
        </p:txBody>
      </p:sp>
      <p:sp>
        <p:nvSpPr>
          <p:cNvPr id="429" name="Google Shape;429;p15"/>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potential is measured in volts.</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In a nerve cell the membrane forms a barrier. Inside the cell has more negative ions and outside it has more positive ions.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a:t>
            </a:r>
            <a:r>
              <a:rPr b="1" i="0" lang="en-US" sz="2000" u="none">
                <a:solidFill>
                  <a:srgbClr val="595959"/>
                </a:solidFill>
                <a:latin typeface="Rockwell"/>
                <a:ea typeface="Rockwell"/>
                <a:cs typeface="Rockwell"/>
                <a:sym typeface="Rockwell"/>
              </a:rPr>
              <a:t>membrane potential</a:t>
            </a:r>
            <a:r>
              <a:rPr b="0" i="0" lang="en-US" sz="2000" u="none">
                <a:solidFill>
                  <a:srgbClr val="595959"/>
                </a:solidFill>
                <a:latin typeface="Rockwell"/>
                <a:ea typeface="Rockwell"/>
                <a:cs typeface="Rockwell"/>
                <a:sym typeface="Rockwell"/>
              </a:rPr>
              <a:t> is the difference between the charge inside the cell and the charge outside the cell</a:t>
            </a:r>
            <a:endParaRPr/>
          </a:p>
        </p:txBody>
      </p:sp>
      <p:pic>
        <p:nvPicPr>
          <p:cNvPr descr="membpot4" id="430" name="Google Shape;430;p15"/>
          <p:cNvPicPr preferRelativeResize="0"/>
          <p:nvPr/>
        </p:nvPicPr>
        <p:blipFill rotWithShape="1">
          <a:blip r:embed="rId3">
            <a:alphaModFix/>
          </a:blip>
          <a:srcRect b="0" l="0" r="0" t="0"/>
          <a:stretch/>
        </p:blipFill>
        <p:spPr>
          <a:xfrm>
            <a:off x="3779837" y="4860925"/>
            <a:ext cx="2736850" cy="189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Important ions</a:t>
            </a:r>
            <a:endParaRPr/>
          </a:p>
        </p:txBody>
      </p:sp>
      <p:sp>
        <p:nvSpPr>
          <p:cNvPr id="436" name="Google Shape;436;p1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Extracellular fluid:</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Sodium (Na</a:t>
            </a:r>
            <a:r>
              <a:rPr b="0" baseline="30000" i="0" lang="en-US" sz="1800" u="none" cap="none" strike="noStrike">
                <a:solidFill>
                  <a:srgbClr val="595959"/>
                </a:solidFill>
                <a:latin typeface="Rockwell"/>
                <a:ea typeface="Rockwell"/>
                <a:cs typeface="Rockwell"/>
                <a:sym typeface="Rockwell"/>
              </a:rPr>
              <a:t>+</a:t>
            </a:r>
            <a:r>
              <a:rPr b="0" i="0" lang="en-US" sz="1800" u="none" cap="none" strike="noStrike">
                <a:solidFill>
                  <a:srgbClr val="595959"/>
                </a:solidFill>
                <a:latin typeface="Rockwell"/>
                <a:ea typeface="Rockwell"/>
                <a:cs typeface="Rockwell"/>
                <a:sym typeface="Rockwell"/>
              </a:rPr>
              <a:t>) high [ ]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Chloride (Cl</a:t>
            </a:r>
            <a:r>
              <a:rPr b="0" baseline="30000" i="0" lang="en-US" sz="1800" u="none" cap="none" strike="noStrike">
                <a:solidFill>
                  <a:srgbClr val="595959"/>
                </a:solidFill>
                <a:latin typeface="Rockwell"/>
                <a:ea typeface="Rockwell"/>
                <a:cs typeface="Rockwell"/>
                <a:sym typeface="Rockwell"/>
              </a:rPr>
              <a:t>-</a:t>
            </a:r>
            <a:r>
              <a:rPr b="0" i="0" lang="en-US" sz="1800" u="none" cap="none" strike="noStrike">
                <a:solidFill>
                  <a:srgbClr val="595959"/>
                </a:solidFill>
                <a:latin typeface="Rockwell"/>
                <a:ea typeface="Rockwell"/>
                <a:cs typeface="Rockwell"/>
                <a:sym typeface="Rockwell"/>
              </a:rPr>
              <a:t>)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Potassium (K</a:t>
            </a:r>
            <a:r>
              <a:rPr b="0" baseline="30000" i="0" lang="en-US" sz="1800" u="none" cap="none" strike="noStrike">
                <a:solidFill>
                  <a:srgbClr val="595959"/>
                </a:solidFill>
                <a:latin typeface="Rockwell"/>
                <a:ea typeface="Rockwell"/>
                <a:cs typeface="Rockwell"/>
                <a:sym typeface="Rockwell"/>
              </a:rPr>
              <a:t>+</a:t>
            </a:r>
            <a:r>
              <a:rPr b="0" i="0" lang="en-US" sz="1800" u="none" cap="none" strike="noStrike">
                <a:solidFill>
                  <a:srgbClr val="595959"/>
                </a:solidFill>
                <a:latin typeface="Rockwell"/>
                <a:ea typeface="Rockwell"/>
                <a:cs typeface="Rockwell"/>
                <a:sym typeface="Rockwell"/>
              </a:rPr>
              <a:t>) low [ ]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Intracellular fluid</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Potassium (K</a:t>
            </a:r>
            <a:r>
              <a:rPr b="0" baseline="30000" i="0" lang="en-US" sz="1800" u="none" cap="none" strike="noStrike">
                <a:solidFill>
                  <a:srgbClr val="595959"/>
                </a:solidFill>
                <a:latin typeface="Rockwell"/>
                <a:ea typeface="Rockwell"/>
                <a:cs typeface="Rockwell"/>
                <a:sym typeface="Rockwell"/>
              </a:rPr>
              <a:t>+</a:t>
            </a:r>
            <a:r>
              <a:rPr b="0" i="0" lang="en-US" sz="1800" u="none" cap="none" strike="noStrike">
                <a:solidFill>
                  <a:srgbClr val="595959"/>
                </a:solidFill>
                <a:latin typeface="Rockwell"/>
                <a:ea typeface="Rockwell"/>
                <a:cs typeface="Rockwell"/>
                <a:sym typeface="Rockwell"/>
              </a:rPr>
              <a:t>) high [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Sodium (Na</a:t>
            </a:r>
            <a:r>
              <a:rPr b="0" baseline="30000" i="0" lang="en-US" sz="1800" u="none" cap="none" strike="noStrike">
                <a:solidFill>
                  <a:srgbClr val="595959"/>
                </a:solidFill>
                <a:latin typeface="Rockwell"/>
                <a:ea typeface="Rockwell"/>
                <a:cs typeface="Rockwell"/>
                <a:sym typeface="Rockwell"/>
              </a:rPr>
              <a:t>+</a:t>
            </a:r>
            <a:r>
              <a:rPr b="0" i="0" lang="en-US" sz="1800" u="none" cap="none" strike="noStrike">
                <a:solidFill>
                  <a:srgbClr val="595959"/>
                </a:solidFill>
                <a:latin typeface="Rockwell"/>
                <a:ea typeface="Rockwell"/>
                <a:cs typeface="Rockwell"/>
                <a:sym typeface="Rockwell"/>
              </a:rPr>
              <a:t>) low [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Variety of organic (contain carbon, manufactured by the cell) anions (negative charged ions)</a:t>
            </a:r>
            <a:endParaRPr/>
          </a:p>
        </p:txBody>
      </p:sp>
      <p:pic>
        <p:nvPicPr>
          <p:cNvPr descr="resting%20potential" id="437" name="Google Shape;437;p16"/>
          <p:cNvPicPr preferRelativeResize="0"/>
          <p:nvPr/>
        </p:nvPicPr>
        <p:blipFill rotWithShape="1">
          <a:blip r:embed="rId3">
            <a:alphaModFix/>
          </a:blip>
          <a:srcRect b="0" l="0" r="0" t="0"/>
          <a:stretch/>
        </p:blipFill>
        <p:spPr>
          <a:xfrm>
            <a:off x="5148262" y="1773237"/>
            <a:ext cx="3246437" cy="22431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7"/>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Resting membrane potential</a:t>
            </a:r>
            <a:endParaRPr/>
          </a:p>
        </p:txBody>
      </p:sp>
      <p:sp>
        <p:nvSpPr>
          <p:cNvPr id="443" name="Google Shape;443;p17"/>
          <p:cNvSpPr txBox="1"/>
          <p:nvPr>
            <p:ph idx="1" type="body"/>
          </p:nvPr>
        </p:nvSpPr>
        <p:spPr>
          <a:xfrm>
            <a:off x="457200" y="1600200"/>
            <a:ext cx="8229600" cy="49244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membrane potential of an unstimulated nerve cell.</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-70 mV (meaning the potential of the inside of the cell is 70 mV less than the outside)</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This is maintained by the concentration of sodium and potassium ions.</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Extracellular fluid is mostly NaCl, the intracellular contains a high concentration of K</a:t>
            </a:r>
            <a:r>
              <a:rPr b="0" baseline="30000" i="0" lang="en-US" sz="2000" u="none">
                <a:solidFill>
                  <a:srgbClr val="595959"/>
                </a:solidFill>
                <a:latin typeface="Rockwell"/>
                <a:ea typeface="Rockwell"/>
                <a:cs typeface="Rockwell"/>
                <a:sym typeface="Rockwell"/>
              </a:rPr>
              <a:t>+</a:t>
            </a:r>
            <a:r>
              <a:rPr b="0" i="0" lang="en-US" sz="2000" u="none">
                <a:solidFill>
                  <a:srgbClr val="595959"/>
                </a:solidFill>
                <a:latin typeface="Rockwell"/>
                <a:ea typeface="Rockwell"/>
                <a:cs typeface="Rockwell"/>
                <a:sym typeface="Rockwell"/>
              </a:rPr>
              <a:t> ions.</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Maintained by the sodium-</a:t>
            </a:r>
            <a:r>
              <a:rPr lang="en-US"/>
              <a:t>potassium</a:t>
            </a:r>
            <a:r>
              <a:rPr b="0" i="0" lang="en-US" sz="2000" u="none">
                <a:solidFill>
                  <a:srgbClr val="595959"/>
                </a:solidFill>
                <a:latin typeface="Rockwell"/>
                <a:ea typeface="Rockwell"/>
                <a:cs typeface="Rockwell"/>
                <a:sym typeface="Rockwell"/>
              </a:rPr>
              <a:t> pump.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Sodium-potassium pump</a:t>
            </a:r>
            <a:endParaRPr/>
          </a:p>
        </p:txBody>
      </p:sp>
      <p:sp>
        <p:nvSpPr>
          <p:cNvPr id="450" name="Google Shape;450;p18"/>
          <p:cNvSpPr txBox="1"/>
          <p:nvPr>
            <p:ph idx="1" type="body"/>
          </p:nvPr>
        </p:nvSpPr>
        <p:spPr>
          <a:xfrm>
            <a:off x="539750" y="1989137"/>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sng">
                <a:solidFill>
                  <a:srgbClr val="595959"/>
                </a:solidFill>
                <a:latin typeface="Rockwell"/>
                <a:ea typeface="Rockwell"/>
                <a:cs typeface="Rockwell"/>
                <a:sym typeface="Rockwell"/>
                <a:hlinkClick r:id="rId3">
                  <a:extLst>
                    <a:ext uri="{A12FA001-AC4F-418D-AE19-62706E023703}">
                      <ahyp:hlinkClr val="tx"/>
                    </a:ext>
                  </a:extLst>
                </a:hlinkClick>
              </a:rPr>
              <a:t>http://highered.mcgraw-hill.com/sites/0072495855/student_view0/chapter2/animation__how_the_sodium_potassium_pump_works.html</a:t>
            </a:r>
            <a:endParaRPr/>
          </a:p>
          <a:p>
            <a:pPr indent="-133350" lvl="0" marL="228600" marR="0" rtl="0" algn="l">
              <a:spcBef>
                <a:spcPts val="2000"/>
              </a:spcBef>
              <a:spcAft>
                <a:spcPts val="0"/>
              </a:spcAft>
              <a:buClr>
                <a:schemeClr val="accent1"/>
              </a:buClr>
              <a:buSzPts val="1500"/>
              <a:buFont typeface="Noto Sans Symbols"/>
              <a:buNone/>
            </a:pPr>
            <a:r>
              <a:t/>
            </a:r>
            <a:endParaRPr b="0" i="0" sz="2000" u="sng">
              <a:solidFill>
                <a:srgbClr val="595959"/>
              </a:solidFill>
              <a:latin typeface="Rockwell"/>
              <a:ea typeface="Rockwell"/>
              <a:cs typeface="Rockwell"/>
              <a:sym typeface="Rockwell"/>
              <a:hlinkClick r:id="rId4">
                <a:extLst>
                  <a:ext uri="{A12FA001-AC4F-418D-AE19-62706E023703}">
                    <ahyp:hlinkClr val="tx"/>
                  </a:ext>
                </a:extLst>
              </a:hlinkClick>
            </a:endParaRPr>
          </a:p>
        </p:txBody>
      </p:sp>
      <p:pic>
        <p:nvPicPr>
          <p:cNvPr descr="635px-Scheme_sodium-potassium_pump-en" id="451" name="Google Shape;451;p18"/>
          <p:cNvPicPr preferRelativeResize="0"/>
          <p:nvPr/>
        </p:nvPicPr>
        <p:blipFill rotWithShape="1">
          <a:blip r:embed="rId5">
            <a:alphaModFix/>
          </a:blip>
          <a:srcRect b="0" l="0" r="0" t="0"/>
          <a:stretch/>
        </p:blipFill>
        <p:spPr>
          <a:xfrm>
            <a:off x="1619250" y="3716337"/>
            <a:ext cx="6048375" cy="271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Resting membrane potential</a:t>
            </a:r>
            <a:endParaRPr/>
          </a:p>
        </p:txBody>
      </p:sp>
      <p:sp>
        <p:nvSpPr>
          <p:cNvPr id="457" name="Google Shape;457;p19"/>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60000"/>
              </a:lnSpc>
              <a:spcBef>
                <a:spcPts val="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Sodium and Potassium are both positive charged.</a:t>
            </a:r>
            <a:endParaRPr/>
          </a:p>
          <a:p>
            <a:pPr indent="-228600" lvl="0" marL="228600" marR="0" rtl="0" algn="l">
              <a:lnSpc>
                <a:spcPct val="6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Sodium is mostly outside the cell. The cell membrane is only partially permeable to Sodium ions.</a:t>
            </a:r>
            <a:endParaRPr/>
          </a:p>
          <a:p>
            <a:pPr indent="-228600" lvl="0" marL="228600" marR="0" rtl="0" algn="l">
              <a:lnSpc>
                <a:spcPct val="6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Potassium is mostly inside the cell. The cell membrane is fully permeable to Potassium ions.</a:t>
            </a:r>
            <a:endParaRPr/>
          </a:p>
          <a:p>
            <a:pPr indent="-228600" lvl="0" marL="228600" marR="0" rtl="0" algn="l">
              <a:lnSpc>
                <a:spcPct val="6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potassium ions diffuse out of the cell along the concentration gradient, making the inside of the cell less positive (more negative) and the outside more positive. The membrane is said to be </a:t>
            </a:r>
            <a:r>
              <a:rPr b="1" i="0" lang="en-US" sz="2400" u="none">
                <a:solidFill>
                  <a:srgbClr val="595959"/>
                </a:solidFill>
                <a:latin typeface="Rockwell"/>
                <a:ea typeface="Rockwell"/>
                <a:cs typeface="Rockwell"/>
                <a:sym typeface="Rockwell"/>
              </a:rPr>
              <a:t>polarised.</a:t>
            </a:r>
            <a:endParaRPr/>
          </a:p>
          <a:p>
            <a:pPr indent="-228600" lvl="0" marL="228600" marR="0" rtl="0" algn="l">
              <a:lnSpc>
                <a:spcPct val="6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sodium-potassium pump maintains this concentration gradient.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Nerve cells</a:t>
            </a:r>
            <a:endParaRPr/>
          </a:p>
        </p:txBody>
      </p:sp>
      <p:sp>
        <p:nvSpPr>
          <p:cNvPr id="345" name="Google Shape;345;p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800"/>
              <a:buFont typeface="Noto Sans Symbols"/>
              <a:buChar char="■"/>
            </a:pPr>
            <a:r>
              <a:rPr b="0" i="0" lang="en-US" sz="2400" u="none" cap="none" strike="noStrike">
                <a:solidFill>
                  <a:srgbClr val="595959"/>
                </a:solidFill>
                <a:latin typeface="Rockwell"/>
                <a:ea typeface="Rockwell"/>
                <a:cs typeface="Rockwell"/>
                <a:sym typeface="Rockwell"/>
              </a:rPr>
              <a:t>The basic unit of the nervous system.</a:t>
            </a:r>
            <a:endParaRPr/>
          </a:p>
          <a:p>
            <a:pPr indent="-228600" lvl="0" marL="228600" marR="0" rtl="0" algn="l">
              <a:lnSpc>
                <a:spcPct val="100000"/>
              </a:lnSpc>
              <a:spcBef>
                <a:spcPts val="2000"/>
              </a:spcBef>
              <a:spcAft>
                <a:spcPts val="0"/>
              </a:spcAft>
              <a:buClr>
                <a:schemeClr val="accent1"/>
              </a:buClr>
              <a:buSzPts val="1800"/>
              <a:buFont typeface="Noto Sans Symbols"/>
              <a:buChar char="■"/>
            </a:pPr>
            <a:r>
              <a:rPr b="0" i="0" lang="en-US" sz="2400" u="none" cap="none" strike="noStrike">
                <a:solidFill>
                  <a:srgbClr val="595959"/>
                </a:solidFill>
                <a:latin typeface="Rockwell"/>
                <a:ea typeface="Rockwell"/>
                <a:cs typeface="Rockwell"/>
                <a:sym typeface="Rockwell"/>
              </a:rPr>
              <a:t>Made up of three basic components:</a:t>
            </a:r>
            <a:endParaRPr/>
          </a:p>
          <a:p>
            <a:pPr indent="-228600" lvl="1" marL="457200" marR="0" rtl="0" algn="l">
              <a:lnSpc>
                <a:spcPct val="100000"/>
              </a:lnSpc>
              <a:spcBef>
                <a:spcPts val="600"/>
              </a:spcBef>
              <a:spcAft>
                <a:spcPts val="0"/>
              </a:spcAft>
              <a:buClr>
                <a:srgbClr val="B870B8"/>
              </a:buClr>
              <a:buSzPts val="1500"/>
              <a:buFont typeface="Noto Sans Symbols"/>
              <a:buChar char="■"/>
            </a:pPr>
            <a:r>
              <a:rPr b="0" i="0" lang="en-US" sz="2000" u="none" cap="none" strike="noStrike">
                <a:solidFill>
                  <a:srgbClr val="595959"/>
                </a:solidFill>
                <a:latin typeface="Rockwell"/>
                <a:ea typeface="Rockwell"/>
                <a:cs typeface="Rockwell"/>
                <a:sym typeface="Rockwell"/>
              </a:rPr>
              <a:t>Cell body: contains the nucleus, along with the usual cell contents – mitochondria, golgi, endoplasmic reticulum and ribosomes.</a:t>
            </a:r>
            <a:endParaRPr/>
          </a:p>
          <a:p>
            <a:pPr indent="-228600" lvl="1" marL="457200" marR="0" rtl="0" algn="l">
              <a:lnSpc>
                <a:spcPct val="100000"/>
              </a:lnSpc>
              <a:spcBef>
                <a:spcPts val="600"/>
              </a:spcBef>
              <a:spcAft>
                <a:spcPts val="0"/>
              </a:spcAft>
              <a:buClr>
                <a:srgbClr val="B870B8"/>
              </a:buClr>
              <a:buSzPts val="1500"/>
              <a:buFont typeface="Noto Sans Symbols"/>
              <a:buChar char="■"/>
            </a:pPr>
            <a:r>
              <a:rPr b="0" i="0" lang="en-US" sz="2000" u="none" cap="none" strike="noStrike">
                <a:solidFill>
                  <a:srgbClr val="595959"/>
                </a:solidFill>
                <a:latin typeface="Rockwell"/>
                <a:ea typeface="Rockwell"/>
                <a:cs typeface="Rockwell"/>
                <a:sym typeface="Rockwell"/>
              </a:rPr>
              <a:t>Dendrites: carry messages (electrical impulses) into the cell body</a:t>
            </a:r>
            <a:endParaRPr/>
          </a:p>
          <a:p>
            <a:pPr indent="-228600" lvl="1" marL="457200" marR="0" rtl="0" algn="l">
              <a:lnSpc>
                <a:spcPct val="100000"/>
              </a:lnSpc>
              <a:spcBef>
                <a:spcPts val="600"/>
              </a:spcBef>
              <a:spcAft>
                <a:spcPts val="0"/>
              </a:spcAft>
              <a:buClr>
                <a:srgbClr val="B870B8"/>
              </a:buClr>
              <a:buSzPts val="1500"/>
              <a:buFont typeface="Noto Sans Symbols"/>
              <a:buChar char="■"/>
            </a:pPr>
            <a:r>
              <a:rPr b="0" i="0" lang="en-US" sz="2000" u="none" cap="none" strike="noStrike">
                <a:solidFill>
                  <a:srgbClr val="595959"/>
                </a:solidFill>
                <a:latin typeface="Rockwell"/>
                <a:ea typeface="Rockwell"/>
                <a:cs typeface="Rockwell"/>
                <a:sym typeface="Rockwell"/>
              </a:rPr>
              <a:t>Axon: carries nerve impulses away from the cell body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When a nerve is stimulated</a:t>
            </a:r>
            <a:endParaRPr/>
          </a:p>
        </p:txBody>
      </p:sp>
      <p:sp>
        <p:nvSpPr>
          <p:cNvPr id="463" name="Google Shape;463;p20"/>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When a stimulus is applied to a nerve fibre.</a:t>
            </a:r>
            <a:endParaRPr/>
          </a:p>
          <a:p>
            <a:pPr indent="-228600" lvl="0" marL="228600" marR="0" rtl="0" algn="l">
              <a:lnSpc>
                <a:spcPct val="8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permeability of the membrane toward sodium ions increases.</a:t>
            </a:r>
            <a:endParaRPr/>
          </a:p>
          <a:p>
            <a:pPr indent="-228600" lvl="0" marL="228600" marR="0" rtl="0" algn="l">
              <a:lnSpc>
                <a:spcPct val="8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inward movement cannot be balanced out by the exit of potassium ions</a:t>
            </a:r>
            <a:endParaRPr/>
          </a:p>
          <a:p>
            <a:pPr indent="-228600" lvl="0" marL="228600" marR="0" rtl="0" algn="l">
              <a:lnSpc>
                <a:spcPct val="8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membrane becomes depolarised (the membrane potential becomes more positive).</a:t>
            </a:r>
            <a:endParaRPr/>
          </a:p>
          <a:p>
            <a:pPr indent="-228600" lvl="0" marL="228600" marR="0" rtl="0" algn="l">
              <a:lnSpc>
                <a:spcPct val="80000"/>
              </a:lnSpc>
              <a:spcBef>
                <a:spcPts val="2000"/>
              </a:spcBef>
              <a:spcAft>
                <a:spcPts val="0"/>
              </a:spcAft>
              <a:buClr>
                <a:schemeClr val="accent1"/>
              </a:buClr>
              <a:buSzPts val="1800"/>
              <a:buFont typeface="Noto Sans Symbols"/>
              <a:buChar char="■"/>
            </a:pPr>
            <a:r>
              <a:rPr b="0" i="0" lang="en-US" sz="2400" u="none">
                <a:solidFill>
                  <a:srgbClr val="595959"/>
                </a:solidFill>
                <a:latin typeface="Rockwell"/>
                <a:ea typeface="Rockwell"/>
                <a:cs typeface="Rockwell"/>
                <a:sym typeface="Rockwell"/>
              </a:rPr>
              <a:t>The depolarisation effect is an </a:t>
            </a:r>
            <a:r>
              <a:rPr b="1" i="0" lang="en-US" sz="2400" u="none">
                <a:solidFill>
                  <a:srgbClr val="595959"/>
                </a:solidFill>
                <a:latin typeface="Rockwell"/>
                <a:ea typeface="Rockwell"/>
                <a:cs typeface="Rockwell"/>
                <a:sym typeface="Rockwell"/>
              </a:rPr>
              <a:t>all or none</a:t>
            </a:r>
            <a:r>
              <a:rPr b="0" i="0" lang="en-US" sz="2400" u="none">
                <a:solidFill>
                  <a:srgbClr val="595959"/>
                </a:solidFill>
                <a:latin typeface="Rockwell"/>
                <a:ea typeface="Rockwell"/>
                <a:cs typeface="Rockwell"/>
                <a:sym typeface="Rockwell"/>
              </a:rPr>
              <a:t> response. The size of the response (depolarisation) is not related to the size of the stimulus.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1"/>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Action potential</a:t>
            </a:r>
            <a:endParaRPr/>
          </a:p>
        </p:txBody>
      </p:sp>
      <p:sp>
        <p:nvSpPr>
          <p:cNvPr id="470" name="Google Shape;470;p21"/>
          <p:cNvSpPr txBox="1"/>
          <p:nvPr>
            <p:ph idx="1" type="body"/>
          </p:nvPr>
        </p:nvSpPr>
        <p:spPr>
          <a:xfrm>
            <a:off x="457200" y="1600200"/>
            <a:ext cx="8229600" cy="49244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depolarisation then repolarisation of a cell membrane.</a:t>
            </a:r>
            <a:br>
              <a:rPr b="0" i="0" lang="en-US" sz="2000" u="none">
                <a:solidFill>
                  <a:srgbClr val="595959"/>
                </a:solidFill>
                <a:latin typeface="Rockwell"/>
                <a:ea typeface="Rockwell"/>
                <a:cs typeface="Rockwell"/>
                <a:sym typeface="Rockwell"/>
              </a:rPr>
            </a:br>
            <a:endParaRPr/>
          </a:p>
        </p:txBody>
      </p:sp>
      <p:pic>
        <p:nvPicPr>
          <p:cNvPr descr="0199210896" id="471" name="Google Shape;471;p21"/>
          <p:cNvPicPr preferRelativeResize="0"/>
          <p:nvPr/>
        </p:nvPicPr>
        <p:blipFill rotWithShape="1">
          <a:blip r:embed="rId3">
            <a:alphaModFix/>
          </a:blip>
          <a:srcRect b="0" l="0" r="0" t="0"/>
          <a:stretch/>
        </p:blipFill>
        <p:spPr>
          <a:xfrm>
            <a:off x="1979612" y="2924175"/>
            <a:ext cx="5000625" cy="3733800"/>
          </a:xfrm>
          <a:prstGeom prst="rect">
            <a:avLst/>
          </a:prstGeom>
          <a:noFill/>
          <a:ln>
            <a:noFill/>
          </a:ln>
        </p:spPr>
      </p:pic>
      <p:sp>
        <p:nvSpPr>
          <p:cNvPr id="472" name="Google Shape;472;p21"/>
          <p:cNvSpPr/>
          <p:nvPr/>
        </p:nvSpPr>
        <p:spPr>
          <a:xfrm>
            <a:off x="4211960" y="5229200"/>
            <a:ext cx="936104" cy="720080"/>
          </a:xfrm>
          <a:prstGeom prst="ellipse">
            <a:avLst/>
          </a:prstGeom>
          <a:solidFill>
            <a:schemeClr val="lt1">
              <a:alpha val="0"/>
            </a:schemeClr>
          </a:solidFill>
          <a:ln cap="flat" cmpd="sng" w="63500">
            <a:solidFill>
              <a:srgbClr val="FF0000"/>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aramond"/>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Action potential</a:t>
            </a:r>
            <a:endParaRPr/>
          </a:p>
        </p:txBody>
      </p:sp>
      <p:sp>
        <p:nvSpPr>
          <p:cNvPr id="478" name="Google Shape;478;p22"/>
          <p:cNvSpPr txBox="1"/>
          <p:nvPr>
            <p:ph idx="1" type="body"/>
          </p:nvPr>
        </p:nvSpPr>
        <p:spPr>
          <a:xfrm>
            <a:off x="457200" y="1600200"/>
            <a:ext cx="8229600" cy="49244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depolarisation response described on the previous slide – causes the inside of the cell to become positive in comparison to the outside of the cell.</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sodium ions in the cell membrane will then close (permeability decreases to normal levels) and the membrane returns to the </a:t>
            </a:r>
            <a:r>
              <a:rPr b="1" i="0" lang="en-US" sz="2000" u="none">
                <a:solidFill>
                  <a:srgbClr val="595959"/>
                </a:solidFill>
                <a:latin typeface="Rockwell"/>
                <a:ea typeface="Rockwell"/>
                <a:cs typeface="Rockwell"/>
                <a:sym typeface="Rockwell"/>
              </a:rPr>
              <a:t>resting membrane potential.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3"/>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Action Potential</a:t>
            </a:r>
            <a:endParaRPr/>
          </a:p>
        </p:txBody>
      </p:sp>
      <p:sp>
        <p:nvSpPr>
          <p:cNvPr id="484" name="Google Shape;484;p23"/>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https://www.youtube.com/watch?v=OZG8M_ldA1M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200"/>
              <a:buFont typeface="Rockwell"/>
              <a:buNone/>
            </a:pPr>
            <a:r>
              <a:rPr b="0" i="0" lang="en-US" sz="3200" u="none">
                <a:solidFill>
                  <a:schemeClr val="accent1"/>
                </a:solidFill>
                <a:latin typeface="Rockwell"/>
                <a:ea typeface="Rockwell"/>
                <a:cs typeface="Rockwell"/>
                <a:sym typeface="Rockwell"/>
              </a:rPr>
              <a:t>Transmission of the nerve impulse along unmyelinated fibres</a:t>
            </a:r>
            <a:endParaRPr/>
          </a:p>
        </p:txBody>
      </p:sp>
      <p:sp>
        <p:nvSpPr>
          <p:cNvPr id="490" name="Google Shape;490;p2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chemeClr val="accent1"/>
              </a:buClr>
              <a:buSzPts val="1650"/>
              <a:buFont typeface="Noto Sans Symbols"/>
              <a:buChar char="■"/>
            </a:pPr>
            <a:r>
              <a:rPr b="0" i="0" lang="en-US" sz="2200" u="none">
                <a:solidFill>
                  <a:srgbClr val="595959"/>
                </a:solidFill>
                <a:latin typeface="Rockwell"/>
                <a:ea typeface="Rockwell"/>
                <a:cs typeface="Rockwell"/>
                <a:sym typeface="Rockwell"/>
              </a:rPr>
              <a:t>Because the axon is a cell the sodium ions that diffuse into the cell will diffuse within the cell to areas of lower concentration. As a result this will stimulate the area adjacent to it.</a:t>
            </a:r>
            <a:endParaRPr/>
          </a:p>
          <a:p>
            <a:pPr indent="-228600" lvl="0" marL="228600" marR="0" rtl="0" algn="l">
              <a:lnSpc>
                <a:spcPct val="80000"/>
              </a:lnSpc>
              <a:spcBef>
                <a:spcPts val="2000"/>
              </a:spcBef>
              <a:spcAft>
                <a:spcPts val="0"/>
              </a:spcAft>
              <a:buClr>
                <a:schemeClr val="accent1"/>
              </a:buClr>
              <a:buSzPts val="1650"/>
              <a:buFont typeface="Noto Sans Symbols"/>
              <a:buChar char="■"/>
            </a:pPr>
            <a:r>
              <a:rPr b="0" i="0" lang="en-US" sz="2200" u="none">
                <a:solidFill>
                  <a:srgbClr val="595959"/>
                </a:solidFill>
                <a:latin typeface="Rockwell"/>
                <a:ea typeface="Rockwell"/>
                <a:cs typeface="Rockwell"/>
                <a:sym typeface="Rockwell"/>
              </a:rPr>
              <a:t>The part of the axon that has just been depolarised-repolarised is unable to be stimulated because it is still in the refractory period.</a:t>
            </a:r>
            <a:endParaRPr/>
          </a:p>
          <a:p>
            <a:pPr indent="-228600" lvl="0" marL="228600" marR="0" rtl="0" algn="l">
              <a:lnSpc>
                <a:spcPct val="80000"/>
              </a:lnSpc>
              <a:spcBef>
                <a:spcPts val="2000"/>
              </a:spcBef>
              <a:spcAft>
                <a:spcPts val="0"/>
              </a:spcAft>
              <a:buClr>
                <a:schemeClr val="accent1"/>
              </a:buClr>
              <a:buSzPts val="1650"/>
              <a:buFont typeface="Noto Sans Symbols"/>
              <a:buChar char="■"/>
            </a:pPr>
            <a:r>
              <a:rPr b="0" i="0" lang="en-US" sz="2200" u="none">
                <a:solidFill>
                  <a:srgbClr val="595959"/>
                </a:solidFill>
                <a:latin typeface="Rockwell"/>
                <a:ea typeface="Rockwell"/>
                <a:cs typeface="Rockwell"/>
                <a:sym typeface="Rockwell"/>
              </a:rPr>
              <a:t>This means the nerve impulse will only move in one direction (not backwards)</a:t>
            </a:r>
            <a:endParaRPr/>
          </a:p>
          <a:p>
            <a:pPr indent="-228600" lvl="0" marL="228600" marR="0" rtl="0" algn="l">
              <a:lnSpc>
                <a:spcPct val="80000"/>
              </a:lnSpc>
              <a:spcBef>
                <a:spcPts val="2000"/>
              </a:spcBef>
              <a:spcAft>
                <a:spcPts val="0"/>
              </a:spcAft>
              <a:buClr>
                <a:schemeClr val="accent1"/>
              </a:buClr>
              <a:buSzPts val="1650"/>
              <a:buFont typeface="Noto Sans Symbols"/>
              <a:buChar char="■"/>
            </a:pPr>
            <a:r>
              <a:rPr b="0" i="0" lang="en-US" sz="2200" u="none">
                <a:solidFill>
                  <a:srgbClr val="595959"/>
                </a:solidFill>
                <a:latin typeface="Rockwell"/>
                <a:ea typeface="Rockwell"/>
                <a:cs typeface="Rockwell"/>
                <a:sym typeface="Rockwell"/>
              </a:rPr>
              <a:t>Unmyelinated fibres will transmit a message along the membrane at approx. 2m/s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b="0" i="0" lang="en-US" sz="4000" u="none">
                <a:solidFill>
                  <a:schemeClr val="accent1"/>
                </a:solidFill>
                <a:latin typeface="Rockwell"/>
                <a:ea typeface="Rockwell"/>
                <a:cs typeface="Rockwell"/>
                <a:sym typeface="Rockwell"/>
              </a:rPr>
              <a:t>Transmission of the nerve impulse along myelinated fibres</a:t>
            </a:r>
            <a:endParaRPr/>
          </a:p>
        </p:txBody>
      </p:sp>
      <p:pic>
        <p:nvPicPr>
          <p:cNvPr descr="f14-3a_structures_in_a__c" id="496" name="Google Shape;496;p25"/>
          <p:cNvPicPr preferRelativeResize="0"/>
          <p:nvPr/>
        </p:nvPicPr>
        <p:blipFill rotWithShape="1">
          <a:blip r:embed="rId3">
            <a:alphaModFix/>
          </a:blip>
          <a:srcRect b="0" l="0" r="0" t="0"/>
          <a:stretch/>
        </p:blipFill>
        <p:spPr>
          <a:xfrm>
            <a:off x="250825" y="1916112"/>
            <a:ext cx="8642350" cy="4348162"/>
          </a:xfrm>
          <a:prstGeom prst="rect">
            <a:avLst/>
          </a:prstGeom>
          <a:noFill/>
          <a:ln>
            <a:noFill/>
          </a:ln>
        </p:spPr>
      </p:pic>
      <p:sp>
        <p:nvSpPr>
          <p:cNvPr id="497" name="Google Shape;497;p25"/>
          <p:cNvSpPr/>
          <p:nvPr/>
        </p:nvSpPr>
        <p:spPr>
          <a:xfrm>
            <a:off x="5724525" y="3284537"/>
            <a:ext cx="431800" cy="1223962"/>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498" name="Google Shape;498;p25"/>
          <p:cNvSpPr/>
          <p:nvPr/>
        </p:nvSpPr>
        <p:spPr>
          <a:xfrm>
            <a:off x="7019925" y="3357562"/>
            <a:ext cx="431800" cy="1223962"/>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Myelinated fibres - Schwann cells</a:t>
            </a:r>
            <a:endParaRPr/>
          </a:p>
        </p:txBody>
      </p:sp>
      <p:sp>
        <p:nvSpPr>
          <p:cNvPr id="504" name="Google Shape;504;p26"/>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Nerve cells outside of the CNS have a different type of myelin covering. Specialised cells called Schwann cells wrap around the axon. </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There are gaps in the myelin sheath called nodes of Ranvier.</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Around the outermost coil of the Schwann cell a structure called the neurilemma forms which helps the repair of injured fibre (fibre usually refers to an axon)</a:t>
            </a:r>
            <a:endParaRPr/>
          </a:p>
          <a:p>
            <a:pPr indent="-133350" lvl="0" marL="228600" marR="0" rtl="0" algn="l">
              <a:spcBef>
                <a:spcPts val="2000"/>
              </a:spcBef>
              <a:spcAft>
                <a:spcPts val="0"/>
              </a:spcAft>
              <a:buClr>
                <a:schemeClr val="accent1"/>
              </a:buClr>
              <a:buSzPts val="1500"/>
              <a:buFont typeface="Noto Sans Symbols"/>
              <a:buNone/>
            </a:pPr>
            <a:r>
              <a:t/>
            </a:r>
            <a:endParaRPr b="0" i="0" sz="2000" u="none">
              <a:solidFill>
                <a:srgbClr val="595959"/>
              </a:solidFill>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7"/>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3600">
              <a:solidFill>
                <a:schemeClr val="accent1"/>
              </a:solidFill>
              <a:latin typeface="Rockwell"/>
              <a:ea typeface="Rockwell"/>
              <a:cs typeface="Rockwell"/>
              <a:sym typeface="Rockwell"/>
            </a:endParaRPr>
          </a:p>
        </p:txBody>
      </p:sp>
      <p:sp>
        <p:nvSpPr>
          <p:cNvPr id="510" name="Google Shape;510;p27"/>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133350" lvl="0" marL="228600" marR="0" rtl="0" algn="l">
              <a:spcBef>
                <a:spcPts val="0"/>
              </a:spcBef>
              <a:spcAft>
                <a:spcPts val="0"/>
              </a:spcAft>
              <a:buClr>
                <a:schemeClr val="accent1"/>
              </a:buClr>
              <a:buSzPts val="1500"/>
              <a:buFont typeface="Noto Sans Symbols"/>
              <a:buNone/>
            </a:pPr>
            <a:r>
              <a:t/>
            </a:r>
            <a:endParaRPr sz="2000">
              <a:solidFill>
                <a:srgbClr val="595959"/>
              </a:solidFill>
              <a:latin typeface="Rockwell"/>
              <a:ea typeface="Rockwell"/>
              <a:cs typeface="Rockwell"/>
              <a:sym typeface="Rockwell"/>
            </a:endParaRPr>
          </a:p>
        </p:txBody>
      </p:sp>
      <p:pic>
        <p:nvPicPr>
          <p:cNvPr descr="nrn1743-f3" id="511" name="Google Shape;511;p27"/>
          <p:cNvPicPr preferRelativeResize="0"/>
          <p:nvPr/>
        </p:nvPicPr>
        <p:blipFill rotWithShape="1">
          <a:blip r:embed="rId3">
            <a:alphaModFix/>
          </a:blip>
          <a:srcRect b="0" l="0" r="0" t="0"/>
          <a:stretch/>
        </p:blipFill>
        <p:spPr>
          <a:xfrm>
            <a:off x="250825" y="620712"/>
            <a:ext cx="3724275" cy="5153025"/>
          </a:xfrm>
          <a:prstGeom prst="rect">
            <a:avLst/>
          </a:prstGeom>
          <a:noFill/>
          <a:ln>
            <a:noFill/>
          </a:ln>
        </p:spPr>
      </p:pic>
      <p:pic>
        <p:nvPicPr>
          <p:cNvPr descr="21301hoa" id="512" name="Google Shape;512;p27"/>
          <p:cNvPicPr preferRelativeResize="0"/>
          <p:nvPr/>
        </p:nvPicPr>
        <p:blipFill rotWithShape="1">
          <a:blip r:embed="rId4">
            <a:alphaModFix/>
          </a:blip>
          <a:srcRect b="0" l="0" r="0" t="0"/>
          <a:stretch/>
        </p:blipFill>
        <p:spPr>
          <a:xfrm>
            <a:off x="3995737" y="1916112"/>
            <a:ext cx="4762500" cy="30972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b="0" i="0" lang="en-US" sz="4000" u="none">
                <a:solidFill>
                  <a:schemeClr val="accent1"/>
                </a:solidFill>
                <a:latin typeface="Rockwell"/>
                <a:ea typeface="Rockwell"/>
                <a:cs typeface="Rockwell"/>
                <a:sym typeface="Rockwell"/>
              </a:rPr>
              <a:t>Transmission of the nerve impulse along myelinated fibres</a:t>
            </a:r>
            <a:endParaRPr/>
          </a:p>
        </p:txBody>
      </p:sp>
      <p:sp>
        <p:nvSpPr>
          <p:cNvPr id="518" name="Google Shape;518;p28"/>
          <p:cNvSpPr txBox="1"/>
          <p:nvPr>
            <p:ph idx="1" type="body"/>
          </p:nvPr>
        </p:nvSpPr>
        <p:spPr>
          <a:xfrm>
            <a:off x="539750" y="25654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myelin sheath acts as insulation. Ions cannot flow between the inside and outside of the cell. As a result no action potential can form.</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action potential jumps from one node of Ranvier to the next.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 This is jumping process is known as </a:t>
            </a:r>
            <a:r>
              <a:rPr b="1" i="0" lang="en-US" sz="2000" u="none">
                <a:solidFill>
                  <a:srgbClr val="595959"/>
                </a:solidFill>
                <a:latin typeface="Rockwell"/>
                <a:ea typeface="Rockwell"/>
                <a:cs typeface="Rockwell"/>
                <a:sym typeface="Rockwell"/>
              </a:rPr>
              <a:t>saltatory conduction.</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This allows the nerve impulses to move much faster (between 18m/s and up to 140m/s)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Strength of stimulus</a:t>
            </a:r>
            <a:endParaRPr/>
          </a:p>
        </p:txBody>
      </p:sp>
      <p:sp>
        <p:nvSpPr>
          <p:cNvPr id="524" name="Google Shape;524;p29"/>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If the impulse sent is always the same magnitude how do we tell the difference between stimulus of different intensity?</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Strong stimulus causes depolarisation of more nerve fibres</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Strong stimulus causes more impulses in a given time compared with a weak stimulus.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
          <p:cNvSpPr txBox="1"/>
          <p:nvPr>
            <p:ph type="title"/>
          </p:nvPr>
        </p:nvSpPr>
        <p:spPr>
          <a:xfrm>
            <a:off x="539750" y="404812"/>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1" i="0" lang="en-US" sz="3600" u="none">
                <a:solidFill>
                  <a:schemeClr val="accent1"/>
                </a:solidFill>
                <a:latin typeface="Rockwell"/>
                <a:ea typeface="Rockwell"/>
                <a:cs typeface="Rockwell"/>
                <a:sym typeface="Rockwell"/>
              </a:rPr>
              <a:t>Basic nerve cell structure</a:t>
            </a:r>
            <a:endParaRPr/>
          </a:p>
        </p:txBody>
      </p:sp>
      <p:pic>
        <p:nvPicPr>
          <p:cNvPr descr="basicneuron" id="351" name="Google Shape;351;p3"/>
          <p:cNvPicPr preferRelativeResize="0"/>
          <p:nvPr/>
        </p:nvPicPr>
        <p:blipFill rotWithShape="1">
          <a:blip r:embed="rId3">
            <a:alphaModFix/>
          </a:blip>
          <a:srcRect b="0" l="0" r="0" t="0"/>
          <a:stretch/>
        </p:blipFill>
        <p:spPr>
          <a:xfrm>
            <a:off x="1042987" y="1773237"/>
            <a:ext cx="5832475" cy="3525837"/>
          </a:xfrm>
          <a:prstGeom prst="rect">
            <a:avLst/>
          </a:prstGeom>
          <a:noFill/>
          <a:ln>
            <a:noFill/>
          </a:ln>
        </p:spPr>
      </p:pic>
      <p:sp>
        <p:nvSpPr>
          <p:cNvPr id="352" name="Google Shape;352;p3"/>
          <p:cNvSpPr/>
          <p:nvPr/>
        </p:nvSpPr>
        <p:spPr>
          <a:xfrm>
            <a:off x="3419475" y="3789362"/>
            <a:ext cx="1152525" cy="7207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53" name="Google Shape;353;p3"/>
          <p:cNvSpPr/>
          <p:nvPr/>
        </p:nvSpPr>
        <p:spPr>
          <a:xfrm>
            <a:off x="3276600" y="2852737"/>
            <a:ext cx="1152525" cy="7207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54" name="Google Shape;354;p3"/>
          <p:cNvSpPr/>
          <p:nvPr/>
        </p:nvSpPr>
        <p:spPr>
          <a:xfrm>
            <a:off x="2555875" y="1628775"/>
            <a:ext cx="1152525" cy="7207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0"/>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Transmission across a synapse. </a:t>
            </a:r>
            <a:endParaRPr/>
          </a:p>
        </p:txBody>
      </p:sp>
      <p:sp>
        <p:nvSpPr>
          <p:cNvPr id="530" name="Google Shape;530;p30"/>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There is a small gap between the axon of one cell and the cell body of the next. </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nerve impulse stimulate the axon to release neurotransmitters. </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neurotransmitters diffuse across the gap and attach to receptors on the next neuron.</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 neurotransmitters cause an action potential to form in the second cell and the nerve impulse continues.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1"/>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Transmission across a synapse. </a:t>
            </a:r>
            <a:endParaRPr/>
          </a:p>
        </p:txBody>
      </p:sp>
      <p:sp>
        <p:nvSpPr>
          <p:cNvPr id="536" name="Google Shape;536;p31"/>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There is a small gap between the axon of one cell and the cell body of the next. </a:t>
            </a:r>
            <a:endParaRPr/>
          </a:p>
        </p:txBody>
      </p:sp>
      <p:pic>
        <p:nvPicPr>
          <p:cNvPr descr="synapse" id="537" name="Google Shape;537;p31"/>
          <p:cNvPicPr preferRelativeResize="0"/>
          <p:nvPr/>
        </p:nvPicPr>
        <p:blipFill rotWithShape="1">
          <a:blip r:embed="rId3">
            <a:alphaModFix/>
          </a:blip>
          <a:srcRect b="0" l="0" r="0" t="0"/>
          <a:stretch/>
        </p:blipFill>
        <p:spPr>
          <a:xfrm>
            <a:off x="323850" y="1557337"/>
            <a:ext cx="8382000" cy="4787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2"/>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b="0" i="0" lang="en-US" sz="4000" u="none">
                <a:solidFill>
                  <a:schemeClr val="accent1"/>
                </a:solidFill>
                <a:latin typeface="Rockwell"/>
                <a:ea typeface="Rockwell"/>
                <a:cs typeface="Rockwell"/>
                <a:sym typeface="Rockwell"/>
              </a:rPr>
              <a:t>Effect of chemicals on transmission</a:t>
            </a:r>
            <a:endParaRPr/>
          </a:p>
        </p:txBody>
      </p:sp>
      <p:sp>
        <p:nvSpPr>
          <p:cNvPr id="543" name="Google Shape;543;p32"/>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Effect transmission at the synapse or neuromuscular junction (gap between nerve cell and muscle cell)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Stimulants – caffeine, benzedrine</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Depress transmission – anaesthetics, hypnotics, venom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3"/>
          <p:cNvSpPr txBox="1"/>
          <p:nvPr>
            <p:ph type="title"/>
          </p:nvPr>
        </p:nvSpPr>
        <p:spPr>
          <a:xfrm>
            <a:off x="1066800" y="304800"/>
            <a:ext cx="7543800" cy="14319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b="0" i="0" lang="en-US" sz="4000" u="none">
                <a:solidFill>
                  <a:schemeClr val="accent1"/>
                </a:solidFill>
                <a:latin typeface="Rockwell"/>
                <a:ea typeface="Rockwell"/>
                <a:cs typeface="Rockwell"/>
                <a:sym typeface="Rockwell"/>
              </a:rPr>
              <a:t>Comparing the endocrine system and nervous system</a:t>
            </a:r>
            <a:endParaRPr/>
          </a:p>
        </p:txBody>
      </p:sp>
      <p:graphicFrame>
        <p:nvGraphicFramePr>
          <p:cNvPr id="549" name="Google Shape;549;p33"/>
          <p:cNvGraphicFramePr/>
          <p:nvPr/>
        </p:nvGraphicFramePr>
        <p:xfrm>
          <a:off x="395287" y="1981200"/>
          <a:ext cx="3000000" cy="3000000"/>
        </p:xfrm>
        <a:graphic>
          <a:graphicData uri="http://schemas.openxmlformats.org/drawingml/2006/table">
            <a:tbl>
              <a:tblPr>
                <a:noFill/>
                <a:tableStyleId>{EB9EFD56-1402-42C8-A4E8-F0060133A87A}</a:tableStyleId>
              </a:tblPr>
              <a:tblGrid>
                <a:gridCol w="2832100"/>
                <a:gridCol w="2833675"/>
                <a:gridCol w="2832100"/>
              </a:tblGrid>
              <a:tr h="4238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Characteristic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5367A"/>
                    </a:solidFill>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Nervous system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5367A"/>
                    </a:solidFill>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Endocrine system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5367A"/>
                    </a:solidFill>
                  </a:tcPr>
                </a:tc>
              </a:tr>
              <a:tr h="6286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Nature of message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Electrical impulses and</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neurotransmitters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cap="none" strike="noStrike">
                          <a:solidFill>
                            <a:schemeClr val="dk1"/>
                          </a:solidFill>
                          <a:latin typeface="Rockwell"/>
                          <a:ea typeface="Rockwell"/>
                          <a:cs typeface="Rockwell"/>
                          <a:sym typeface="Rockwell"/>
                        </a:rPr>
                        <a:t>Hormones</a:t>
                      </a:r>
                      <a:endParaRPr/>
                    </a:p>
                    <a:p>
                      <a:pPr indent="0" lvl="0" marL="0" marR="0" rtl="0" algn="l">
                        <a:spcBef>
                          <a:spcPts val="0"/>
                        </a:spcBef>
                        <a:spcAft>
                          <a:spcPts val="0"/>
                        </a:spcAft>
                        <a:buNone/>
                      </a:pPr>
                      <a:r>
                        <a:t/>
                      </a:r>
                      <a:endParaRPr b="0" i="0" sz="1600" u="none">
                        <a:solidFill>
                          <a:schemeClr val="dk1"/>
                        </a:solidFill>
                        <a:latin typeface="Rockwell"/>
                        <a:ea typeface="Rockwell"/>
                        <a:cs typeface="Rockwell"/>
                        <a:sym typeface="Rockwe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86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Transport of message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Along the membrane of</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neurons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By the bloodstream</a:t>
                      </a:r>
                      <a:endParaRPr/>
                    </a:p>
                    <a:p>
                      <a:pPr indent="0" lvl="0" marL="0" marR="0" rtl="0" algn="l">
                        <a:spcBef>
                          <a:spcPts val="0"/>
                        </a:spcBef>
                        <a:spcAft>
                          <a:spcPts val="0"/>
                        </a:spcAft>
                        <a:buNone/>
                      </a:pPr>
                      <a:r>
                        <a:t/>
                      </a:r>
                      <a:endParaRPr b="0" i="0" sz="1600" u="none">
                        <a:solidFill>
                          <a:schemeClr val="dk1"/>
                        </a:solidFill>
                        <a:latin typeface="Rockwell"/>
                        <a:ea typeface="Rockwell"/>
                        <a:cs typeface="Rockwell"/>
                        <a:sym typeface="Rockwe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86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Cells affected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Muscle and gland cells;</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other neurons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All body cells</a:t>
                      </a:r>
                      <a:endParaRPr/>
                    </a:p>
                    <a:p>
                      <a:pPr indent="0" lvl="0" marL="0" marR="0" rtl="0" algn="l">
                        <a:spcBef>
                          <a:spcPts val="0"/>
                        </a:spcBef>
                        <a:spcAft>
                          <a:spcPts val="0"/>
                        </a:spcAft>
                        <a:buNone/>
                      </a:pPr>
                      <a:r>
                        <a:t/>
                      </a:r>
                      <a:endParaRPr b="0" i="0" sz="1600" u="none">
                        <a:solidFill>
                          <a:schemeClr val="dk1"/>
                        </a:solidFill>
                        <a:latin typeface="Rockwell"/>
                        <a:ea typeface="Rockwell"/>
                        <a:cs typeface="Rockwell"/>
                        <a:sym typeface="Rockwe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07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Type of response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Usually local and specific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May be very general and</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widespread</a:t>
                      </a:r>
                      <a:endParaRPr/>
                    </a:p>
                    <a:p>
                      <a:pPr indent="0" lvl="0" marL="0" marR="0" rtl="0" algn="l">
                        <a:spcBef>
                          <a:spcPts val="0"/>
                        </a:spcBef>
                        <a:spcAft>
                          <a:spcPts val="0"/>
                        </a:spcAft>
                        <a:buNone/>
                      </a:pPr>
                      <a:r>
                        <a:t/>
                      </a:r>
                      <a:endParaRPr b="0" i="0" sz="1600" u="none">
                        <a:solidFill>
                          <a:schemeClr val="dk1"/>
                        </a:solidFill>
                        <a:latin typeface="Rockwell"/>
                        <a:ea typeface="Rockwell"/>
                        <a:cs typeface="Rockwell"/>
                        <a:sym typeface="Rockwe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86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Time taken to respond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Rapid—within</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milliseconds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Slower—from seconds to</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days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0750">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Duration of response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Brief—stops quickly when</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the stimulus stops</a:t>
                      </a:r>
                      <a:endParaRPr/>
                    </a:p>
                    <a:p>
                      <a:pPr indent="0" lvl="0" marL="0" marR="0" rtl="0" algn="l">
                        <a:spcBef>
                          <a:spcPts val="0"/>
                        </a:spcBef>
                        <a:spcAft>
                          <a:spcPts val="0"/>
                        </a:spcAft>
                        <a:buNone/>
                      </a:pPr>
                      <a:r>
                        <a:t/>
                      </a:r>
                      <a:endParaRPr b="0" i="0" sz="1600" u="none">
                        <a:solidFill>
                          <a:schemeClr val="dk1"/>
                        </a:solidFill>
                        <a:latin typeface="Rockwell"/>
                        <a:ea typeface="Rockwell"/>
                        <a:cs typeface="Rockwell"/>
                        <a:sym typeface="Rockwe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Longer lasting—response</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may continue long after</a:t>
                      </a:r>
                      <a:endParaRPr/>
                    </a:p>
                    <a:p>
                      <a:pPr indent="0" lvl="0" marL="0" marR="0" rtl="0" algn="l">
                        <a:lnSpc>
                          <a:spcPct val="100000"/>
                        </a:lnSpc>
                        <a:spcBef>
                          <a:spcPts val="320"/>
                        </a:spcBef>
                        <a:spcAft>
                          <a:spcPts val="0"/>
                        </a:spcAft>
                        <a:buClr>
                          <a:schemeClr val="dk1"/>
                        </a:buClr>
                        <a:buSzPts val="1600"/>
                        <a:buFont typeface="Rockwell"/>
                        <a:buNone/>
                      </a:pPr>
                      <a:r>
                        <a:rPr b="0" i="0" lang="en-US" sz="1600" u="none">
                          <a:solidFill>
                            <a:schemeClr val="dk1"/>
                          </a:solidFill>
                          <a:latin typeface="Rockwell"/>
                          <a:ea typeface="Rockwell"/>
                          <a:cs typeface="Rockwell"/>
                          <a:sym typeface="Rockwell"/>
                        </a:rPr>
                        <a:t>the stimulus has stopped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Exceptions</a:t>
            </a:r>
            <a:endParaRPr/>
          </a:p>
        </p:txBody>
      </p:sp>
      <p:sp>
        <p:nvSpPr>
          <p:cNvPr id="555" name="Google Shape;555;p3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accent1"/>
              </a:buClr>
              <a:buSzPts val="2100"/>
              <a:buFont typeface="Noto Sans Symbols"/>
              <a:buChar char="■"/>
            </a:pPr>
            <a:r>
              <a:rPr b="0" i="0" lang="en-US" sz="2800" u="none">
                <a:solidFill>
                  <a:srgbClr val="595959"/>
                </a:solidFill>
                <a:latin typeface="Rockwell"/>
                <a:ea typeface="Rockwell"/>
                <a:cs typeface="Rockwell"/>
                <a:sym typeface="Rockwell"/>
              </a:rPr>
              <a:t>Some substances may act as both hormones and neurotransmitters e.g. noradrenaline, ADH, dopamine</a:t>
            </a:r>
            <a:endParaRPr/>
          </a:p>
          <a:p>
            <a:pPr indent="-228600" lvl="0" marL="228600" marR="0" rtl="0" algn="l">
              <a:lnSpc>
                <a:spcPct val="90000"/>
              </a:lnSpc>
              <a:spcBef>
                <a:spcPts val="2000"/>
              </a:spcBef>
              <a:spcAft>
                <a:spcPts val="0"/>
              </a:spcAft>
              <a:buClr>
                <a:schemeClr val="accent1"/>
              </a:buClr>
              <a:buSzPts val="2100"/>
              <a:buFont typeface="Noto Sans Symbols"/>
              <a:buChar char="■"/>
            </a:pPr>
            <a:r>
              <a:rPr b="0" i="0" lang="en-US" sz="2800" u="none">
                <a:solidFill>
                  <a:srgbClr val="595959"/>
                </a:solidFill>
                <a:latin typeface="Rockwell"/>
                <a:ea typeface="Rockwell"/>
                <a:cs typeface="Rockwell"/>
                <a:sym typeface="Rockwell"/>
              </a:rPr>
              <a:t>Some hormones are secreted by neurons e.g. oxytocin and adrenaline</a:t>
            </a:r>
            <a:endParaRPr/>
          </a:p>
          <a:p>
            <a:pPr indent="-228600" lvl="0" marL="228600" marR="0" rtl="0" algn="l">
              <a:lnSpc>
                <a:spcPct val="90000"/>
              </a:lnSpc>
              <a:spcBef>
                <a:spcPts val="2000"/>
              </a:spcBef>
              <a:spcAft>
                <a:spcPts val="0"/>
              </a:spcAft>
              <a:buClr>
                <a:schemeClr val="accent1"/>
              </a:buClr>
              <a:buSzPts val="2100"/>
              <a:buFont typeface="Noto Sans Symbols"/>
              <a:buChar char="■"/>
            </a:pPr>
            <a:r>
              <a:rPr b="0" i="0" lang="en-US" sz="2800" u="none">
                <a:solidFill>
                  <a:srgbClr val="595959"/>
                </a:solidFill>
                <a:latin typeface="Rockwell"/>
                <a:ea typeface="Rockwell"/>
                <a:cs typeface="Rockwell"/>
                <a:sym typeface="Rockwell"/>
              </a:rPr>
              <a:t>Some hormones and neurotransmitters have the same effect on the target cell e.g. noradrenaline and glucagon both cause glycogen to be broken down to glucose.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Dendrites</a:t>
            </a:r>
            <a:endParaRPr/>
          </a:p>
        </p:txBody>
      </p:sp>
      <p:sp>
        <p:nvSpPr>
          <p:cNvPr id="360" name="Google Shape;360;p4"/>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Often short and highly branched.</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Carry sensory information as electrical impulses, often from a variety of places in the same local area.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Axon – CNS</a:t>
            </a:r>
            <a:endParaRPr/>
          </a:p>
        </p:txBody>
      </p:sp>
      <p:sp>
        <p:nvSpPr>
          <p:cNvPr id="366" name="Google Shape;366;p5"/>
          <p:cNvSpPr txBox="1"/>
          <p:nvPr>
            <p:ph idx="1" type="body"/>
          </p:nvPr>
        </p:nvSpPr>
        <p:spPr>
          <a:xfrm>
            <a:off x="498475" y="1981200"/>
            <a:ext cx="455295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Often longer than dendrites but not always</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Sometimes covered in myelin sheath – a fatty substance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Grey matter – unmyelinated fibres &amp; nerve cell bodies</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White matter – myelinated fibres</a:t>
            </a:r>
            <a:endParaRPr/>
          </a:p>
        </p:txBody>
      </p:sp>
      <p:pic>
        <p:nvPicPr>
          <p:cNvPr descr="mage result for spinal cord cross section" id="367" name="Google Shape;367;p5"/>
          <p:cNvPicPr preferRelativeResize="0"/>
          <p:nvPr/>
        </p:nvPicPr>
        <p:blipFill rotWithShape="1">
          <a:blip r:embed="rId3">
            <a:alphaModFix/>
          </a:blip>
          <a:srcRect b="0" l="0" r="0" t="0"/>
          <a:stretch/>
        </p:blipFill>
        <p:spPr>
          <a:xfrm>
            <a:off x="5292725" y="2649537"/>
            <a:ext cx="3570287" cy="28082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Axon - PNS</a:t>
            </a:r>
            <a:endParaRPr/>
          </a:p>
        </p:txBody>
      </p:sp>
      <p:sp>
        <p:nvSpPr>
          <p:cNvPr id="373" name="Google Shape;373;p6"/>
          <p:cNvSpPr txBox="1"/>
          <p:nvPr>
            <p:ph idx="1" type="body"/>
          </p:nvPr>
        </p:nvSpPr>
        <p:spPr>
          <a:xfrm>
            <a:off x="498475" y="1981200"/>
            <a:ext cx="4217987"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Myelin sheath formed by Schwann cells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Intervals along the axon are gaps in the sheath called </a:t>
            </a:r>
            <a:r>
              <a:rPr b="1" i="0" lang="en-US" sz="2000" u="none" cap="none" strike="noStrike">
                <a:solidFill>
                  <a:srgbClr val="595959"/>
                </a:solidFill>
                <a:latin typeface="Rockwell"/>
                <a:ea typeface="Rockwell"/>
                <a:cs typeface="Rockwell"/>
                <a:sym typeface="Rockwell"/>
              </a:rPr>
              <a:t>nodes of Ranvier</a:t>
            </a:r>
            <a:endParaRPr/>
          </a:p>
          <a:p>
            <a:pPr indent="-133350" lvl="0" marL="228600" marR="0" rtl="0" algn="l">
              <a:lnSpc>
                <a:spcPct val="100000"/>
              </a:lnSpc>
              <a:spcBef>
                <a:spcPts val="2000"/>
              </a:spcBef>
              <a:spcAft>
                <a:spcPts val="0"/>
              </a:spcAft>
              <a:buClr>
                <a:schemeClr val="accent1"/>
              </a:buClr>
              <a:buSzPts val="1500"/>
              <a:buFont typeface="Noto Sans Symbols"/>
              <a:buNone/>
            </a:pPr>
            <a:r>
              <a:t/>
            </a:r>
            <a:endParaRPr b="1" i="0" sz="2000" u="none" cap="none" strike="noStrike">
              <a:solidFill>
                <a:srgbClr val="595959"/>
              </a:solidFill>
              <a:latin typeface="Rockwell"/>
              <a:ea typeface="Rockwell"/>
              <a:cs typeface="Rockwell"/>
              <a:sym typeface="Rockwell"/>
            </a:endParaRPr>
          </a:p>
          <a:p>
            <a:pPr indent="-228600" lvl="0" marL="228600" marR="0" rtl="0" algn="l">
              <a:lnSpc>
                <a:spcPct val="100000"/>
              </a:lnSpc>
              <a:spcBef>
                <a:spcPts val="2000"/>
              </a:spcBef>
              <a:spcAft>
                <a:spcPts val="0"/>
              </a:spcAft>
              <a:buClr>
                <a:schemeClr val="accent1"/>
              </a:buClr>
              <a:buSzPts val="1500"/>
              <a:buFont typeface="Noto Sans Symbols"/>
              <a:buChar char="■"/>
            </a:pPr>
            <a:r>
              <a:rPr b="1" i="0" lang="en-US" sz="2000" u="none" cap="none" strike="noStrike">
                <a:solidFill>
                  <a:srgbClr val="595959"/>
                </a:solidFill>
                <a:latin typeface="Rockwell"/>
                <a:ea typeface="Rockwell"/>
                <a:cs typeface="Rockwell"/>
                <a:sym typeface="Rockwell"/>
              </a:rPr>
              <a:t>Myelin sheath functions:</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Insulation</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Protection from damage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Speeds up movement of nerve impulses </a:t>
            </a:r>
            <a:endParaRPr/>
          </a:p>
        </p:txBody>
      </p:sp>
      <p:pic>
        <p:nvPicPr>
          <p:cNvPr id="374" name="Google Shape;374;p6"/>
          <p:cNvPicPr preferRelativeResize="0"/>
          <p:nvPr/>
        </p:nvPicPr>
        <p:blipFill rotWithShape="1">
          <a:blip r:embed="rId3">
            <a:alphaModFix/>
          </a:blip>
          <a:srcRect b="0" l="0" r="0" t="0"/>
          <a:stretch/>
        </p:blipFill>
        <p:spPr>
          <a:xfrm>
            <a:off x="4692650" y="2720975"/>
            <a:ext cx="4451350" cy="26654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7"/>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Types of nerve cells</a:t>
            </a:r>
            <a:endParaRPr/>
          </a:p>
        </p:txBody>
      </p:sp>
      <p:sp>
        <p:nvSpPr>
          <p:cNvPr id="380" name="Google Shape;380;p7"/>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There are a variety of types of nerve cells which will become more important when we look at the Peripheral Nervous system (PNS).</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The CNS is mostly made up of interneurons which contain many branches capable of sending and receiving nerve impulses.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8"/>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Classifying neurons by function</a:t>
            </a:r>
            <a:endParaRPr/>
          </a:p>
        </p:txBody>
      </p:sp>
      <p:sp>
        <p:nvSpPr>
          <p:cNvPr id="386" name="Google Shape;386;p8"/>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Motor (effector) neurons</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Carry messages from CNS to muscles and glands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Sensory (receptor) neurons</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Carry messages from receptor in the sense organs/skin to the CNS </a:t>
            </a:r>
            <a:endParaRPr/>
          </a:p>
          <a:p>
            <a:pPr indent="-228600" lvl="0" marL="228600" marR="0" rtl="0" algn="l">
              <a:lnSpc>
                <a:spcPct val="100000"/>
              </a:lnSpc>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Interneuron </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AKA - association, connector, and relay neurons</a:t>
            </a:r>
            <a:endParaRPr/>
          </a:p>
          <a:p>
            <a:pPr indent="-228600" lvl="1" marL="457200" marR="0" rtl="0" algn="l">
              <a:lnSpc>
                <a:spcPct val="100000"/>
              </a:lnSpc>
              <a:spcBef>
                <a:spcPts val="600"/>
              </a:spcBef>
              <a:spcAft>
                <a:spcPts val="0"/>
              </a:spcAft>
              <a:buClr>
                <a:srgbClr val="B870B8"/>
              </a:buClr>
              <a:buSzPts val="1350"/>
              <a:buFont typeface="Noto Sans Symbols"/>
              <a:buChar char="■"/>
            </a:pPr>
            <a:r>
              <a:rPr b="0" i="0" lang="en-US" sz="1800" u="none" cap="none" strike="noStrike">
                <a:solidFill>
                  <a:srgbClr val="595959"/>
                </a:solidFill>
                <a:latin typeface="Rockwell"/>
                <a:ea typeface="Rockwell"/>
                <a:cs typeface="Rockwell"/>
                <a:sym typeface="Rockwell"/>
              </a:rPr>
              <a:t>Link the sensory and motor neurons in the CNS </a:t>
            </a:r>
            <a:endParaRPr/>
          </a:p>
          <a:p>
            <a:pPr indent="-142875" lvl="0" marL="228600" marR="0" rtl="0" algn="l">
              <a:spcBef>
                <a:spcPts val="2000"/>
              </a:spcBef>
              <a:spcAft>
                <a:spcPts val="0"/>
              </a:spcAft>
              <a:buClr>
                <a:schemeClr val="accent1"/>
              </a:buClr>
              <a:buSzPts val="1350"/>
              <a:buFont typeface="Noto Sans Symbols"/>
              <a:buNone/>
            </a:pPr>
            <a:r>
              <a:t/>
            </a:r>
            <a:endParaRPr b="0" i="0" sz="1800" u="none" cap="none" strike="noStrike">
              <a:solidFill>
                <a:srgbClr val="595959"/>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
          <p:cNvSpPr txBox="1"/>
          <p:nvPr>
            <p:ph type="title"/>
          </p:nvPr>
        </p:nvSpPr>
        <p:spPr>
          <a:xfrm>
            <a:off x="498475" y="484187"/>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b="0" i="0" lang="en-US" sz="3600" u="none">
                <a:solidFill>
                  <a:schemeClr val="accent1"/>
                </a:solidFill>
                <a:latin typeface="Rockwell"/>
                <a:ea typeface="Rockwell"/>
                <a:cs typeface="Rockwell"/>
                <a:sym typeface="Rockwell"/>
              </a:rPr>
              <a:t>Classifying Neurons By Structure</a:t>
            </a:r>
            <a:endParaRPr/>
          </a:p>
        </p:txBody>
      </p:sp>
      <p:sp>
        <p:nvSpPr>
          <p:cNvPr id="392" name="Google Shape;392;p9"/>
          <p:cNvSpPr txBox="1"/>
          <p:nvPr>
            <p:ph idx="1" type="body"/>
          </p:nvPr>
        </p:nvSpPr>
        <p:spPr>
          <a:xfrm>
            <a:off x="498475" y="1981200"/>
            <a:ext cx="7556500" cy="41449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Multipolar neurons: one axon and multiple dendrites. E.g. interneurons in the brain and motor neurons.</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Bipolar neurons: one axon and one dendrite, possibly with many branches at the very end. E.g. eye, ear, nose carrying receptor cell to another neuron.</a:t>
            </a:r>
            <a:endParaRPr/>
          </a:p>
          <a:p>
            <a:pPr indent="-228600" lvl="0" marL="228600" marR="0" rtl="0" algn="l">
              <a:lnSpc>
                <a:spcPct val="90000"/>
              </a:lnSpc>
              <a:spcBef>
                <a:spcPts val="2000"/>
              </a:spcBef>
              <a:spcAft>
                <a:spcPts val="0"/>
              </a:spcAft>
              <a:buClr>
                <a:schemeClr val="accent1"/>
              </a:buClr>
              <a:buSzPts val="1500"/>
              <a:buFont typeface="Noto Sans Symbols"/>
              <a:buChar char="■"/>
            </a:pPr>
            <a:r>
              <a:rPr b="0" i="0" lang="en-US" sz="2000" u="none">
                <a:solidFill>
                  <a:srgbClr val="595959"/>
                </a:solidFill>
                <a:latin typeface="Rockwell"/>
                <a:ea typeface="Rockwell"/>
                <a:cs typeface="Rockwell"/>
                <a:sym typeface="Rockwell"/>
              </a:rPr>
              <a:t>Unipolar neurons: one axon and no dendrites. The cell body sits to the side. E.g. a neuron carrying sensory information from a receptor to the CNS</a:t>
            </a:r>
            <a:endParaRPr/>
          </a:p>
          <a:p>
            <a:pPr indent="-133350" lvl="0" marL="228600" marR="0" rtl="0" algn="l">
              <a:spcBef>
                <a:spcPts val="2000"/>
              </a:spcBef>
              <a:spcAft>
                <a:spcPts val="0"/>
              </a:spcAft>
              <a:buClr>
                <a:schemeClr val="accent1"/>
              </a:buClr>
              <a:buSzPts val="1500"/>
              <a:buFont typeface="Noto Sans Symbols"/>
              <a:buNone/>
            </a:pPr>
            <a:r>
              <a:t/>
            </a:r>
            <a:endParaRPr b="0" i="0" sz="2000" u="none">
              <a:solidFill>
                <a:srgbClr val="595959"/>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xmlns:r="http://schemas.openxmlformats.org/officeDocument/2006/relationships" name="15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3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8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0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6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11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14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9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4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20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7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name="12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7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8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9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3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1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2010-05-03T11:05:40Z</dcterms:created>
  <dc:creator>e4030193</dc:creator>
</cp:coreProperties>
</file>

<file path=docProps/custom.xml><?xml version="1.0" encoding="utf-8"?>
<Properties xmlns="http://schemas.openxmlformats.org/officeDocument/2006/custom-properties" xmlns:vt="http://schemas.openxmlformats.org/officeDocument/2006/docPropsVTypes"/>
</file>